
<file path=[Content_Types].xml><?xml version="1.0" encoding="utf-8"?>
<Types xmlns="http://schemas.openxmlformats.org/package/2006/content-types">
  <Default Extension="fntdata" ContentType="application/x-fontdata"/>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8" r:id="rId2"/>
  </p:sldMasterIdLst>
  <p:notesMasterIdLst>
    <p:notesMasterId r:id="rId10"/>
  </p:notesMasterIdLst>
  <p:sldIdLst>
    <p:sldId id="256" r:id="rId3"/>
    <p:sldId id="258" r:id="rId4"/>
    <p:sldId id="275" r:id="rId5"/>
    <p:sldId id="277" r:id="rId6"/>
    <p:sldId id="278" r:id="rId7"/>
    <p:sldId id="269" r:id="rId8"/>
    <p:sldId id="274" r:id="rId9"/>
  </p:sldIdLst>
  <p:sldSz cx="9144000" cy="5143500" type="screen16x9"/>
  <p:notesSz cx="6858000" cy="9144000"/>
  <p:embeddedFontLst>
    <p:embeddedFont>
      <p:font typeface="Bree Serif" panose="020B0604020202020204" charset="0"/>
      <p:regular r:id="rId11"/>
    </p:embeddedFont>
    <p:embeddedFont>
      <p:font typeface="Proxima Nova" panose="020B0604020202020204" charset="0"/>
      <p:regular r:id="rId12"/>
      <p:bold r:id="rId13"/>
      <p:italic r:id="rId14"/>
      <p:boldItalic r:id="rId15"/>
    </p:embeddedFont>
    <p:embeddedFont>
      <p:font typeface="Proxima Nova Semibold" panose="020B0604020202020204" charset="0"/>
      <p:regular r:id="rId16"/>
      <p:bold r:id="rId17"/>
      <p:boldItalic r:id="rId18"/>
    </p:embeddedFont>
    <p:embeddedFont>
      <p:font typeface="Roboto Black" panose="02000000000000000000" pitchFamily="2" charset="0"/>
      <p:bold r:id="rId19"/>
      <p:boldItalic r:id="rId20"/>
    </p:embeddedFont>
    <p:embeddedFont>
      <p:font typeface="Roboto Light" panose="02000000000000000000" pitchFamily="2" charset="0"/>
      <p:regular r:id="rId21"/>
      <p:bold r:id="rId22"/>
      <p:italic r:id="rId23"/>
      <p:boldItalic r:id="rId24"/>
    </p:embeddedFont>
    <p:embeddedFont>
      <p:font typeface="Roboto Mono Thin" panose="00000009000000000000" pitchFamily="49" charset="0"/>
      <p:regular r:id="rId25"/>
      <p:bold r:id="rId26"/>
      <p:italic r:id="rId27"/>
      <p:boldItalic r:id="rId28"/>
    </p:embeddedFont>
    <p:embeddedFont>
      <p:font typeface="Roboto Thin"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B2D03E2-098C-406F-9B76-08E879389922}">
  <a:tblStyle styleId="{4B2D03E2-098C-406F-9B76-08E87938992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53" autoAdjust="0"/>
    <p:restoredTop sz="94660"/>
  </p:normalViewPr>
  <p:slideViewPr>
    <p:cSldViewPr snapToGrid="0">
      <p:cViewPr varScale="1">
        <p:scale>
          <a:sx n="146" d="100"/>
          <a:sy n="146" d="100"/>
        </p:scale>
        <p:origin x="55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1.xml"/><Relationship Id="rId21" Type="http://schemas.openxmlformats.org/officeDocument/2006/relationships/font" Target="fonts/font11.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5" Type="http://schemas.openxmlformats.org/officeDocument/2006/relationships/slide" Target="slides/slide3.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font" Target="fonts/font2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theme" Target="theme/theme1.xml"/><Relationship Id="rId8" Type="http://schemas.openxmlformats.org/officeDocument/2006/relationships/slide" Target="slides/slide6.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5d5c1b5eee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SLIDES_API171796241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SLIDES_API171796241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SLIDES_API171796241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SLIDES_API171796241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3307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3000"/>
              <a:buFont typeface="Roboto Black"/>
              <a:buNone/>
              <a:defRPr sz="3000" b="0">
                <a:solidFill>
                  <a:schemeClr val="accent1"/>
                </a:solidFill>
                <a:latin typeface="Roboto Black"/>
                <a:ea typeface="Roboto Black"/>
                <a:cs typeface="Roboto Black"/>
                <a:sym typeface="Roboto Black"/>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200"/>
            </a:lvl1pPr>
            <a:lvl2pPr lvl="1" algn="r">
              <a:lnSpc>
                <a:spcPct val="100000"/>
              </a:lnSpc>
              <a:spcBef>
                <a:spcPts val="0"/>
              </a:spcBef>
              <a:spcAft>
                <a:spcPts val="0"/>
              </a:spcAft>
              <a:buClr>
                <a:schemeClr val="accent1"/>
              </a:buClr>
              <a:buSzPts val="1200"/>
              <a:buNone/>
              <a:defRPr sz="1200">
                <a:solidFill>
                  <a:schemeClr val="accent1"/>
                </a:solidFill>
              </a:defRPr>
            </a:lvl2pPr>
            <a:lvl3pPr lvl="2" algn="r">
              <a:lnSpc>
                <a:spcPct val="100000"/>
              </a:lnSpc>
              <a:spcBef>
                <a:spcPts val="0"/>
              </a:spcBef>
              <a:spcAft>
                <a:spcPts val="0"/>
              </a:spcAft>
              <a:buClr>
                <a:schemeClr val="accent1"/>
              </a:buClr>
              <a:buSzPts val="1200"/>
              <a:buNone/>
              <a:defRPr sz="1200">
                <a:solidFill>
                  <a:schemeClr val="accent1"/>
                </a:solidFill>
              </a:defRPr>
            </a:lvl3pPr>
            <a:lvl4pPr lvl="3" algn="r">
              <a:lnSpc>
                <a:spcPct val="100000"/>
              </a:lnSpc>
              <a:spcBef>
                <a:spcPts val="0"/>
              </a:spcBef>
              <a:spcAft>
                <a:spcPts val="0"/>
              </a:spcAft>
              <a:buClr>
                <a:schemeClr val="accent1"/>
              </a:buClr>
              <a:buSzPts val="1200"/>
              <a:buNone/>
              <a:defRPr sz="1200">
                <a:solidFill>
                  <a:schemeClr val="accent1"/>
                </a:solidFill>
              </a:defRPr>
            </a:lvl4pPr>
            <a:lvl5pPr lvl="4" algn="r">
              <a:lnSpc>
                <a:spcPct val="100000"/>
              </a:lnSpc>
              <a:spcBef>
                <a:spcPts val="0"/>
              </a:spcBef>
              <a:spcAft>
                <a:spcPts val="0"/>
              </a:spcAft>
              <a:buClr>
                <a:schemeClr val="accent1"/>
              </a:buClr>
              <a:buSzPts val="1200"/>
              <a:buNone/>
              <a:defRPr sz="1200">
                <a:solidFill>
                  <a:schemeClr val="accent1"/>
                </a:solidFill>
              </a:defRPr>
            </a:lvl5pPr>
            <a:lvl6pPr lvl="5" algn="r">
              <a:lnSpc>
                <a:spcPct val="100000"/>
              </a:lnSpc>
              <a:spcBef>
                <a:spcPts val="0"/>
              </a:spcBef>
              <a:spcAft>
                <a:spcPts val="0"/>
              </a:spcAft>
              <a:buClr>
                <a:schemeClr val="accent1"/>
              </a:buClr>
              <a:buSzPts val="1200"/>
              <a:buNone/>
              <a:defRPr sz="1200">
                <a:solidFill>
                  <a:schemeClr val="accent1"/>
                </a:solidFill>
              </a:defRPr>
            </a:lvl6pPr>
            <a:lvl7pPr lvl="6" algn="r">
              <a:lnSpc>
                <a:spcPct val="100000"/>
              </a:lnSpc>
              <a:spcBef>
                <a:spcPts val="0"/>
              </a:spcBef>
              <a:spcAft>
                <a:spcPts val="0"/>
              </a:spcAft>
              <a:buClr>
                <a:schemeClr val="accent1"/>
              </a:buClr>
              <a:buSzPts val="1200"/>
              <a:buNone/>
              <a:defRPr sz="1200">
                <a:solidFill>
                  <a:schemeClr val="accent1"/>
                </a:solidFill>
              </a:defRPr>
            </a:lvl7pPr>
            <a:lvl8pPr lvl="7" algn="r">
              <a:lnSpc>
                <a:spcPct val="100000"/>
              </a:lnSpc>
              <a:spcBef>
                <a:spcPts val="0"/>
              </a:spcBef>
              <a:spcAft>
                <a:spcPts val="0"/>
              </a:spcAft>
              <a:buClr>
                <a:schemeClr val="accent1"/>
              </a:buClr>
              <a:buSzPts val="1200"/>
              <a:buNone/>
              <a:defRPr sz="1200">
                <a:solidFill>
                  <a:schemeClr val="accent1"/>
                </a:solidFill>
              </a:defRPr>
            </a:lvl8pPr>
            <a:lvl9pPr lvl="8" algn="r">
              <a:lnSpc>
                <a:spcPct val="100000"/>
              </a:lnSpc>
              <a:spcBef>
                <a:spcPts val="0"/>
              </a:spcBef>
              <a:spcAft>
                <a:spcPts val="0"/>
              </a:spcAft>
              <a:buClr>
                <a:schemeClr val="accent1"/>
              </a:buClr>
              <a:buSzPts val="1200"/>
              <a:buNone/>
              <a:defRPr sz="1200">
                <a:solidFill>
                  <a:schemeClr val="accen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Roboto Black"/>
              <a:buNone/>
              <a:defRPr sz="36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2pPr>
            <a:lvl3pPr lvl="2"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3pPr>
            <a:lvl4pPr lvl="3"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4pPr>
            <a:lvl5pPr lvl="4"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5pPr>
            <a:lvl6pPr lvl="5"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6pPr>
            <a:lvl7pPr lvl="6"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7pPr>
            <a:lvl8pPr lvl="7"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8pPr>
            <a:lvl9pPr lvl="8" rtl="0">
              <a:lnSpc>
                <a:spcPct val="100000"/>
              </a:lnSpc>
              <a:spcBef>
                <a:spcPts val="0"/>
              </a:spcBef>
              <a:spcAft>
                <a:spcPts val="0"/>
              </a:spcAft>
              <a:buSzPts val="1200"/>
              <a:buFont typeface="Roboto Mono Thin"/>
              <a:buNone/>
              <a:defRPr sz="1200">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Font typeface="Roboto Black"/>
              <a:buNone/>
              <a:defRPr sz="3000" b="0">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Roboto Black"/>
              <a:buNone/>
              <a:defRPr sz="3000" b="0">
                <a:latin typeface="Roboto Black"/>
                <a:ea typeface="Roboto Black"/>
                <a:cs typeface="Roboto Black"/>
                <a:sym typeface="Roboto Black"/>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chemeClr val="lt1"/>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Roboto Black"/>
              <a:buNone/>
              <a:defRPr sz="2800">
                <a:solidFill>
                  <a:schemeClr val="lt1"/>
                </a:solidFill>
                <a:latin typeface="Roboto Black"/>
                <a:ea typeface="Roboto Black"/>
                <a:cs typeface="Roboto Black"/>
                <a:sym typeface="Roboto Black"/>
              </a:defRPr>
            </a:lvl1pPr>
            <a:lvl2pPr lvl="1">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2pPr>
            <a:lvl3pPr lvl="2">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3pPr>
            <a:lvl4pPr lvl="3">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4pPr>
            <a:lvl5pPr lvl="4">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5pPr>
            <a:lvl6pPr lvl="5">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6pPr>
            <a:lvl7pPr lvl="6">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7pPr>
            <a:lvl8pPr lvl="7">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8pPr>
            <a:lvl9pPr lvl="8">
              <a:spcBef>
                <a:spcPts val="0"/>
              </a:spcBef>
              <a:spcAft>
                <a:spcPts val="0"/>
              </a:spcAft>
              <a:buClr>
                <a:schemeClr val="lt1"/>
              </a:buClr>
              <a:buSzPts val="2800"/>
              <a:buFont typeface="Bree Serif"/>
              <a:buNone/>
              <a:defRPr sz="2800" b="1">
                <a:solidFill>
                  <a:schemeClr val="lt1"/>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Roboto Light"/>
              <a:buChar char="●"/>
              <a:defRPr sz="1800">
                <a:solidFill>
                  <a:schemeClr val="lt1"/>
                </a:solidFill>
                <a:latin typeface="Roboto Light"/>
                <a:ea typeface="Roboto Light"/>
                <a:cs typeface="Roboto Light"/>
                <a:sym typeface="Roboto Light"/>
              </a:defRPr>
            </a:lvl1pPr>
            <a:lvl2pPr marL="914400" lvl="1"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2pPr>
            <a:lvl3pPr marL="1371600" lvl="2"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3pPr>
            <a:lvl4pPr marL="1828800" lvl="3"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4pPr>
            <a:lvl5pPr marL="2286000" lvl="4"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5pPr>
            <a:lvl6pPr marL="2743200" lvl="5"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6pPr>
            <a:lvl7pPr marL="3200400" lvl="6"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7pPr>
            <a:lvl8pPr marL="3657600" lvl="7" indent="-317500">
              <a:lnSpc>
                <a:spcPct val="115000"/>
              </a:lnSpc>
              <a:spcBef>
                <a:spcPts val="1600"/>
              </a:spcBef>
              <a:spcAft>
                <a:spcPts val="0"/>
              </a:spcAft>
              <a:buClr>
                <a:schemeClr val="lt1"/>
              </a:buClr>
              <a:buSzPts val="1400"/>
              <a:buFont typeface="Roboto Light"/>
              <a:buChar char="○"/>
              <a:defRPr>
                <a:solidFill>
                  <a:schemeClr val="lt1"/>
                </a:solidFill>
                <a:latin typeface="Roboto Light"/>
                <a:ea typeface="Roboto Light"/>
                <a:cs typeface="Roboto Light"/>
                <a:sym typeface="Roboto Light"/>
              </a:defRPr>
            </a:lvl8pPr>
            <a:lvl9pPr marL="4114800" lvl="8" indent="-317500">
              <a:lnSpc>
                <a:spcPct val="115000"/>
              </a:lnSpc>
              <a:spcBef>
                <a:spcPts val="1600"/>
              </a:spcBef>
              <a:spcAft>
                <a:spcPts val="1600"/>
              </a:spcAft>
              <a:buClr>
                <a:schemeClr val="lt1"/>
              </a:buClr>
              <a:buSzPts val="1400"/>
              <a:buFont typeface="Roboto Light"/>
              <a:buChar char="■"/>
              <a:defRPr>
                <a:solidFill>
                  <a:schemeClr val="lt1"/>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6" r:id="rId3"/>
    <p:sldLayoutId id="2147483660" r:id="rId4"/>
    <p:sldLayoutId id="2147483661" r:id="rId5"/>
    <p:sldLayoutId id="214748366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3" name="Google Shape;103;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www.banneranalyzer.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www.banneranalyzer.com/"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www.banneranalyzer.com/" TargetMode="External"/><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image" Target="../media/image1.png"/><Relationship Id="rId9"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4572000" y="694515"/>
            <a:ext cx="3976658" cy="18976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solidFill>
                  <a:schemeClr val="accent1"/>
                </a:solidFill>
              </a:rPr>
              <a:t>Kvalifikācijas</a:t>
            </a:r>
            <a:r>
              <a:rPr lang="en-US" dirty="0">
                <a:solidFill>
                  <a:schemeClr val="accent1"/>
                </a:solidFill>
              </a:rPr>
              <a:t> </a:t>
            </a:r>
            <a:r>
              <a:rPr lang="en-US" dirty="0" err="1">
                <a:solidFill>
                  <a:schemeClr val="accent1"/>
                </a:solidFill>
              </a:rPr>
              <a:t>darbs</a:t>
            </a:r>
            <a:br>
              <a:rPr lang="en-US" dirty="0">
                <a:solidFill>
                  <a:schemeClr val="accent1"/>
                </a:solidFill>
              </a:rPr>
            </a:br>
            <a:r>
              <a:rPr lang="en-US" dirty="0">
                <a:solidFill>
                  <a:schemeClr val="accent1"/>
                </a:solidFill>
              </a:rPr>
              <a:t>“</a:t>
            </a:r>
            <a:r>
              <a:rPr lang="en-US" dirty="0" err="1">
                <a:solidFill>
                  <a:schemeClr val="accent1"/>
                </a:solidFill>
              </a:rPr>
              <a:t>Reklāmkarogu</a:t>
            </a:r>
            <a:r>
              <a:rPr lang="en-US" dirty="0">
                <a:solidFill>
                  <a:schemeClr val="accent1"/>
                </a:solidFill>
              </a:rPr>
              <a:t> un </a:t>
            </a:r>
            <a:r>
              <a:rPr lang="en-US" dirty="0" err="1">
                <a:solidFill>
                  <a:schemeClr val="accent1"/>
                </a:solidFill>
              </a:rPr>
              <a:t>bilžu</a:t>
            </a:r>
            <a:r>
              <a:rPr lang="en-US" dirty="0">
                <a:solidFill>
                  <a:schemeClr val="accent1"/>
                </a:solidFill>
              </a:rPr>
              <a:t> </a:t>
            </a:r>
            <a:r>
              <a:rPr lang="en-US" dirty="0" err="1">
                <a:solidFill>
                  <a:schemeClr val="accent1"/>
                </a:solidFill>
              </a:rPr>
              <a:t>analizēšanas</a:t>
            </a:r>
            <a:r>
              <a:rPr lang="en-US" dirty="0">
                <a:solidFill>
                  <a:schemeClr val="accent1"/>
                </a:solidFill>
              </a:rPr>
              <a:t> </a:t>
            </a:r>
            <a:r>
              <a:rPr lang="en-US" dirty="0" err="1">
                <a:solidFill>
                  <a:schemeClr val="accent1"/>
                </a:solidFill>
              </a:rPr>
              <a:t>sistēmas</a:t>
            </a:r>
            <a:r>
              <a:rPr lang="en-US" dirty="0">
                <a:solidFill>
                  <a:schemeClr val="accent1"/>
                </a:solidFill>
              </a:rPr>
              <a:t> </a:t>
            </a:r>
            <a:r>
              <a:rPr lang="en-US" dirty="0" err="1">
                <a:solidFill>
                  <a:schemeClr val="accent1"/>
                </a:solidFill>
              </a:rPr>
              <a:t>mājaslapa</a:t>
            </a:r>
            <a:r>
              <a:rPr lang="en-US" dirty="0">
                <a:solidFill>
                  <a:schemeClr val="accent1"/>
                </a:solidFill>
              </a:rPr>
              <a:t>”</a:t>
            </a:r>
          </a:p>
        </p:txBody>
      </p:sp>
      <p:sp>
        <p:nvSpPr>
          <p:cNvPr id="110" name="Google Shape;110;p22"/>
          <p:cNvSpPr txBox="1">
            <a:spLocks noGrp="1"/>
          </p:cNvSpPr>
          <p:nvPr>
            <p:ph type="subTitle" idx="1"/>
          </p:nvPr>
        </p:nvSpPr>
        <p:spPr>
          <a:xfrm>
            <a:off x="4512333" y="2920969"/>
            <a:ext cx="4380273" cy="236411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lv-LV" b="1" dirty="0"/>
              <a:t>Autors:</a:t>
            </a:r>
          </a:p>
          <a:p>
            <a:pPr marL="0" lvl="0" indent="0" algn="l" rtl="0">
              <a:spcBef>
                <a:spcPts val="0"/>
              </a:spcBef>
              <a:spcAft>
                <a:spcPts val="0"/>
              </a:spcAft>
              <a:buNone/>
            </a:pPr>
            <a:r>
              <a:rPr lang="lv-LV" dirty="0"/>
              <a:t>	</a:t>
            </a:r>
            <a:r>
              <a:rPr lang="lv-LV" b="1" dirty="0"/>
              <a:t>Intars LĪVIŅŠ</a:t>
            </a:r>
          </a:p>
          <a:p>
            <a:pPr marL="0" lvl="0" indent="0" algn="l" rtl="0">
              <a:spcBef>
                <a:spcPts val="0"/>
              </a:spcBef>
              <a:spcAft>
                <a:spcPts val="0"/>
              </a:spcAft>
              <a:buNone/>
            </a:pPr>
            <a:r>
              <a:rPr lang="lv-LV" dirty="0"/>
              <a:t>	RTA inženieru fakultātes</a:t>
            </a:r>
          </a:p>
          <a:p>
            <a:pPr marL="0" lvl="0" indent="0" algn="l" rtl="0">
              <a:spcBef>
                <a:spcPts val="0"/>
              </a:spcBef>
              <a:spcAft>
                <a:spcPts val="0"/>
              </a:spcAft>
              <a:buNone/>
            </a:pPr>
            <a:r>
              <a:rPr lang="lv-LV" dirty="0"/>
              <a:t>	1. līmeņa profesionālās</a:t>
            </a:r>
          </a:p>
          <a:p>
            <a:pPr marL="0" lvl="0" indent="0" algn="l" rtl="0">
              <a:spcBef>
                <a:spcPts val="0"/>
              </a:spcBef>
              <a:spcAft>
                <a:spcPts val="0"/>
              </a:spcAft>
              <a:buNone/>
            </a:pPr>
            <a:r>
              <a:rPr lang="lv-LV" dirty="0"/>
              <a:t>	augstākās izglītības studiju programmas</a:t>
            </a:r>
          </a:p>
          <a:p>
            <a:pPr marL="0" lvl="0" indent="0" algn="l" rtl="0">
              <a:spcBef>
                <a:spcPts val="0"/>
              </a:spcBef>
              <a:spcAft>
                <a:spcPts val="0"/>
              </a:spcAft>
              <a:buNone/>
            </a:pPr>
            <a:r>
              <a:rPr lang="lv-LV" dirty="0"/>
              <a:t>	“Programmēšana un datortīklu administrēšana”</a:t>
            </a:r>
          </a:p>
          <a:p>
            <a:pPr marL="0" lvl="0" indent="0" algn="l" rtl="0">
              <a:spcBef>
                <a:spcPts val="0"/>
              </a:spcBef>
              <a:spcAft>
                <a:spcPts val="0"/>
              </a:spcAft>
              <a:buNone/>
            </a:pPr>
            <a:r>
              <a:rPr lang="lv-LV" dirty="0"/>
              <a:t>	Pilna laika 2. kursa students</a:t>
            </a:r>
            <a:endParaRPr lang="en-US" dirty="0"/>
          </a:p>
          <a:p>
            <a:pPr marL="0" lvl="0" indent="0" algn="l" rtl="0">
              <a:spcBef>
                <a:spcPts val="0"/>
              </a:spcBef>
              <a:spcAft>
                <a:spcPts val="0"/>
              </a:spcAft>
              <a:buNone/>
            </a:pPr>
            <a:r>
              <a:rPr lang="en-US" dirty="0"/>
              <a:t>	S</a:t>
            </a:r>
            <a:r>
              <a:rPr lang="lv-LV" dirty="0" err="1"/>
              <a:t>tud.apl</a:t>
            </a:r>
            <a:r>
              <a:rPr lang="lv-LV" dirty="0"/>
              <a:t>. Nr. </a:t>
            </a:r>
            <a:r>
              <a:rPr lang="lv-LV" b="1" dirty="0"/>
              <a:t>IL21129</a:t>
            </a:r>
          </a:p>
          <a:p>
            <a:pPr marL="0" lvl="0" indent="0" algn="l" rtl="0">
              <a:spcBef>
                <a:spcPts val="0"/>
              </a:spcBef>
              <a:spcAft>
                <a:spcPts val="0"/>
              </a:spcAft>
              <a:buNone/>
            </a:pPr>
            <a:r>
              <a:rPr lang="lv-LV" b="1" dirty="0"/>
              <a:t>Darba vadītājs:</a:t>
            </a:r>
          </a:p>
          <a:p>
            <a:pPr marL="0" lvl="0" indent="0" algn="l" rtl="0">
              <a:spcBef>
                <a:spcPts val="0"/>
              </a:spcBef>
              <a:spcAft>
                <a:spcPts val="0"/>
              </a:spcAft>
              <a:buNone/>
            </a:pPr>
            <a:r>
              <a:rPr lang="lv-LV" dirty="0"/>
              <a:t>	Dr.sc.ing. </a:t>
            </a:r>
            <a:r>
              <a:rPr lang="lv-LV" b="1" dirty="0"/>
              <a:t>Imants </a:t>
            </a:r>
            <a:r>
              <a:rPr lang="en-US" b="1" dirty="0"/>
              <a:t>ZAREMBO</a:t>
            </a:r>
            <a:endParaRPr lang="lv-LV" b="1" dirty="0"/>
          </a:p>
        </p:txBody>
      </p:sp>
      <p:sp>
        <p:nvSpPr>
          <p:cNvPr id="111" name="Google Shape;111;p22"/>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3881735" y="2971248"/>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dirty="0"/>
              <a:t>Mērķis</a:t>
            </a:r>
            <a:endParaRPr sz="3000" dirty="0"/>
          </a:p>
        </p:txBody>
      </p:sp>
      <p:sp>
        <p:nvSpPr>
          <p:cNvPr id="263" name="Google Shape;263;p2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err="1"/>
              <a:t>Izstrādāt</a:t>
            </a:r>
            <a:r>
              <a:rPr lang="en-US" sz="1400" dirty="0"/>
              <a:t> </a:t>
            </a:r>
            <a:r>
              <a:rPr lang="en-US" sz="1400" dirty="0" err="1"/>
              <a:t>kvalifikācijas</a:t>
            </a:r>
            <a:r>
              <a:rPr lang="en-US" sz="1400" dirty="0"/>
              <a:t> </a:t>
            </a:r>
            <a:r>
              <a:rPr lang="en-US" sz="1400" dirty="0" err="1"/>
              <a:t>darbu</a:t>
            </a:r>
            <a:r>
              <a:rPr lang="en-US" sz="1400" dirty="0"/>
              <a:t> </a:t>
            </a:r>
            <a:r>
              <a:rPr lang="en-US" sz="1400" dirty="0" err="1"/>
              <a:t>detalizēti</a:t>
            </a:r>
            <a:r>
              <a:rPr lang="en-US" sz="1400" dirty="0"/>
              <a:t> </a:t>
            </a:r>
            <a:r>
              <a:rPr lang="en-US" sz="1400" dirty="0" err="1"/>
              <a:t>aprakstot</a:t>
            </a:r>
            <a:r>
              <a:rPr lang="en-US" sz="1400" dirty="0"/>
              <a:t> un </a:t>
            </a:r>
            <a:r>
              <a:rPr lang="en-US" sz="1400" dirty="0" err="1"/>
              <a:t>realizējot</a:t>
            </a:r>
            <a:r>
              <a:rPr lang="en-US" sz="1400" dirty="0"/>
              <a:t> </a:t>
            </a:r>
            <a:r>
              <a:rPr lang="en-US" sz="1400" dirty="0" err="1"/>
              <a:t>reklāmkarogu</a:t>
            </a:r>
            <a:r>
              <a:rPr lang="en-US" sz="1400" dirty="0"/>
              <a:t> un </a:t>
            </a:r>
            <a:r>
              <a:rPr lang="en-US" sz="1400" dirty="0" err="1"/>
              <a:t>bilžu</a:t>
            </a:r>
            <a:r>
              <a:rPr lang="en-US" sz="1400" dirty="0"/>
              <a:t> </a:t>
            </a:r>
            <a:r>
              <a:rPr lang="en-US" sz="1400" dirty="0" err="1"/>
              <a:t>analizēšanas</a:t>
            </a:r>
            <a:r>
              <a:rPr lang="en-US" sz="1400" dirty="0"/>
              <a:t> </a:t>
            </a:r>
            <a:r>
              <a:rPr lang="en-US" sz="1400" dirty="0" err="1"/>
              <a:t>sistēmas</a:t>
            </a:r>
            <a:r>
              <a:rPr lang="en-US" sz="1400" dirty="0"/>
              <a:t> </a:t>
            </a:r>
            <a:r>
              <a:rPr lang="en-US" sz="1400" dirty="0" err="1"/>
              <a:t>mājaslapu</a:t>
            </a:r>
            <a:r>
              <a:rPr lang="en-US" sz="1400" dirty="0"/>
              <a:t>.</a:t>
            </a:r>
          </a:p>
        </p:txBody>
      </p:sp>
      <p:cxnSp>
        <p:nvCxnSpPr>
          <p:cNvPr id="264" name="Google Shape;264;p24"/>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grpSp>
        <p:nvGrpSpPr>
          <p:cNvPr id="265" name="Google Shape;265;p24"/>
          <p:cNvGrpSpPr/>
          <p:nvPr/>
        </p:nvGrpSpPr>
        <p:grpSpPr>
          <a:xfrm>
            <a:off x="1110251" y="1395327"/>
            <a:ext cx="2342144" cy="1664528"/>
            <a:chOff x="160325" y="221250"/>
            <a:chExt cx="7199950" cy="5116900"/>
          </a:xfrm>
        </p:grpSpPr>
        <p:sp>
          <p:nvSpPr>
            <p:cNvPr id="266" name="Google Shape;266;p24"/>
            <p:cNvSpPr/>
            <p:nvPr/>
          </p:nvSpPr>
          <p:spPr>
            <a:xfrm>
              <a:off x="2429200" y="1820275"/>
              <a:ext cx="2493650" cy="3513550"/>
            </a:xfrm>
            <a:custGeom>
              <a:avLst/>
              <a:gdLst/>
              <a:ahLst/>
              <a:cxnLst/>
              <a:rect l="l" t="t" r="r" b="b"/>
              <a:pathLst>
                <a:path w="99746" h="140542" extrusionOk="0">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160325" y="221250"/>
              <a:ext cx="7199950" cy="5116900"/>
            </a:xfrm>
            <a:custGeom>
              <a:avLst/>
              <a:gdLst/>
              <a:ahLst/>
              <a:cxnLst/>
              <a:rect l="l" t="t" r="r" b="b"/>
              <a:pathLst>
                <a:path w="287998" h="204676" extrusionOk="0">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2472425" y="4158300"/>
              <a:ext cx="726075" cy="1175525"/>
            </a:xfrm>
            <a:custGeom>
              <a:avLst/>
              <a:gdLst/>
              <a:ahLst/>
              <a:cxnLst/>
              <a:rect l="l" t="t" r="r" b="b"/>
              <a:pathLst>
                <a:path w="29043" h="47021" extrusionOk="0">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054175" y="4408950"/>
              <a:ext cx="816800" cy="916225"/>
            </a:xfrm>
            <a:custGeom>
              <a:avLst/>
              <a:gdLst/>
              <a:ahLst/>
              <a:cxnLst/>
              <a:rect l="l" t="t" r="r" b="b"/>
              <a:pathLst>
                <a:path w="32672" h="36649" extrusionOk="0">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1295;p43">
            <a:extLst>
              <a:ext uri="{FF2B5EF4-FFF2-40B4-BE49-F238E27FC236}">
                <a16:creationId xmlns:a16="http://schemas.microsoft.com/office/drawing/2014/main" id="{DF910B14-88BF-DEDD-D35C-44363C9DED85}"/>
              </a:ext>
            </a:extLst>
          </p:cNvPr>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000" dirty="0" err="1">
                <a:solidFill>
                  <a:srgbClr val="FFFFFF"/>
                </a:solidFill>
              </a:rPr>
              <a:t>Mājaslapa</a:t>
            </a:r>
            <a:r>
              <a:rPr lang="en-US" sz="1000" dirty="0">
                <a:solidFill>
                  <a:srgbClr val="FFFFFF"/>
                </a:solidFill>
              </a:rPr>
              <a:t> </a:t>
            </a:r>
            <a:r>
              <a:rPr lang="en-US" sz="1000" dirty="0" err="1">
                <a:solidFill>
                  <a:srgbClr val="FFFFFF"/>
                </a:solidFill>
              </a:rPr>
              <a:t>brīvi</a:t>
            </a:r>
            <a:r>
              <a:rPr lang="en-US" sz="1000" dirty="0">
                <a:solidFill>
                  <a:srgbClr val="FFFFFF"/>
                </a:solidFill>
              </a:rPr>
              <a:t> </a:t>
            </a:r>
            <a:r>
              <a:rPr lang="en-US" sz="1000" dirty="0" err="1">
                <a:solidFill>
                  <a:srgbClr val="FFFFFF"/>
                </a:solidFill>
              </a:rPr>
              <a:t>pieejama</a:t>
            </a:r>
            <a:r>
              <a:rPr lang="en-US" sz="1000" dirty="0">
                <a:solidFill>
                  <a:srgbClr val="FFFFFF"/>
                </a:solidFill>
              </a:rPr>
              <a:t> </a:t>
            </a:r>
            <a:r>
              <a:rPr lang="en-US" sz="1000" dirty="0" err="1">
                <a:solidFill>
                  <a:srgbClr val="FFFFFF"/>
                </a:solidFill>
              </a:rPr>
              <a:t>jebkuram</a:t>
            </a:r>
            <a:r>
              <a:rPr lang="en-US" sz="1000" dirty="0">
                <a:solidFill>
                  <a:srgbClr val="FFFFFF"/>
                </a:solidFill>
              </a:rPr>
              <a:t> </a:t>
            </a:r>
            <a:r>
              <a:rPr lang="en-US" sz="1000" dirty="0" err="1">
                <a:solidFill>
                  <a:srgbClr val="FFFFFF"/>
                </a:solidFill>
              </a:rPr>
              <a:t>dodoties</a:t>
            </a:r>
            <a:r>
              <a:rPr lang="en-US" sz="1000" dirty="0">
                <a:solidFill>
                  <a:srgbClr val="FFFFFF"/>
                </a:solidFill>
              </a:rPr>
              <a:t> </a:t>
            </a:r>
            <a:r>
              <a:rPr lang="en-US" sz="1000" dirty="0" err="1">
                <a:solidFill>
                  <a:srgbClr val="FFFFFF"/>
                </a:solidFill>
              </a:rPr>
              <a:t>uz</a:t>
            </a:r>
            <a:r>
              <a:rPr lang="en-US" sz="1000" dirty="0">
                <a:solidFill>
                  <a:srgbClr val="FFFFFF"/>
                </a:solidFill>
              </a:rPr>
              <a:t> </a:t>
            </a:r>
            <a:r>
              <a:rPr lang="en-US" sz="1000" dirty="0">
                <a:solidFill>
                  <a:srgbClr val="FFFFFF"/>
                </a:solidFill>
                <a:hlinkClick r:id="rId3"/>
              </a:rPr>
              <a:t>http://www.banneranalyzer.com</a:t>
            </a:r>
            <a:endParaRPr sz="1000" u="sng" dirty="0">
              <a:solidFill>
                <a:srgbClr val="869FB2"/>
              </a:solidFill>
            </a:endParaRPr>
          </a:p>
        </p:txBody>
      </p:sp>
      <p:sp>
        <p:nvSpPr>
          <p:cNvPr id="5" name="TextBox 4">
            <a:extLst>
              <a:ext uri="{FF2B5EF4-FFF2-40B4-BE49-F238E27FC236}">
                <a16:creationId xmlns:a16="http://schemas.microsoft.com/office/drawing/2014/main" id="{EC398B16-D849-3DA6-8565-0728FC1655F5}"/>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2</a:t>
            </a:r>
            <a:endParaRPr lang="lv-LV" b="1" dirty="0">
              <a:solidFill>
                <a:schemeClr val="accent4">
                  <a:lumMod val="75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1"/>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Uzdevumi</a:t>
            </a:r>
            <a:endParaRPr dirty="0"/>
          </a:p>
        </p:txBody>
      </p:sp>
      <p:sp>
        <p:nvSpPr>
          <p:cNvPr id="1282" name="Google Shape;1282;p41"/>
          <p:cNvSpPr txBox="1">
            <a:spLocks noGrp="1"/>
          </p:cNvSpPr>
          <p:nvPr>
            <p:ph type="body" idx="1"/>
          </p:nvPr>
        </p:nvSpPr>
        <p:spPr>
          <a:xfrm>
            <a:off x="892325" y="1842428"/>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US" sz="1400" dirty="0" err="1">
                <a:solidFill>
                  <a:schemeClr val="dk1"/>
                </a:solidFill>
              </a:rPr>
              <a:t>Darba</a:t>
            </a:r>
            <a:r>
              <a:rPr lang="en-US" sz="1400" dirty="0">
                <a:solidFill>
                  <a:schemeClr val="dk1"/>
                </a:solidFill>
              </a:rPr>
              <a:t> </a:t>
            </a:r>
            <a:r>
              <a:rPr lang="en-US" sz="1400" dirty="0" err="1">
                <a:solidFill>
                  <a:schemeClr val="dk1"/>
                </a:solidFill>
              </a:rPr>
              <a:t>uzdevumi</a:t>
            </a:r>
            <a:endParaRPr sz="1400" dirty="0">
              <a:solidFill>
                <a:schemeClr val="dk1"/>
              </a:solidFill>
            </a:endParaRPr>
          </a:p>
          <a:p>
            <a:pPr marL="241300" lvl="0" indent="0" algn="l" rtl="0">
              <a:spcBef>
                <a:spcPts val="300"/>
              </a:spcBef>
              <a:spcAft>
                <a:spcPts val="0"/>
              </a:spcAft>
              <a:buClr>
                <a:schemeClr val="dk1"/>
              </a:buClr>
              <a:buSzPts val="1100"/>
              <a:buFont typeface="Arial"/>
              <a:buNone/>
            </a:pPr>
            <a:endParaRPr sz="1400" dirty="0">
              <a:solidFill>
                <a:schemeClr val="dk1"/>
              </a:solidFill>
            </a:endParaRP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Salīdzināt</a:t>
            </a:r>
            <a:r>
              <a:rPr lang="en-US" sz="1400" dirty="0">
                <a:solidFill>
                  <a:schemeClr val="dk1"/>
                </a:solidFill>
              </a:rPr>
              <a:t> </a:t>
            </a:r>
            <a:r>
              <a:rPr lang="en-US" sz="1400" dirty="0" err="1">
                <a:solidFill>
                  <a:schemeClr val="dk1"/>
                </a:solidFill>
              </a:rPr>
              <a:t>izstrādājamo</a:t>
            </a:r>
            <a:r>
              <a:rPr lang="en-US" sz="1400" dirty="0">
                <a:solidFill>
                  <a:schemeClr val="dk1"/>
                </a:solidFill>
              </a:rPr>
              <a:t> </a:t>
            </a:r>
            <a:r>
              <a:rPr lang="en-US" sz="1400" dirty="0" err="1">
                <a:solidFill>
                  <a:schemeClr val="dk1"/>
                </a:solidFill>
              </a:rPr>
              <a:t>sistēmu</a:t>
            </a:r>
            <a:r>
              <a:rPr lang="en-US" sz="1400" dirty="0">
                <a:solidFill>
                  <a:schemeClr val="dk1"/>
                </a:solidFill>
              </a:rPr>
              <a:t> </a:t>
            </a:r>
            <a:r>
              <a:rPr lang="en-US" sz="1400" dirty="0" err="1">
                <a:solidFill>
                  <a:schemeClr val="dk1"/>
                </a:solidFill>
              </a:rPr>
              <a:t>ar</a:t>
            </a:r>
            <a:r>
              <a:rPr lang="en-US" sz="1400" dirty="0">
                <a:solidFill>
                  <a:schemeClr val="dk1"/>
                </a:solidFill>
              </a:rPr>
              <a:t> </a:t>
            </a:r>
            <a:r>
              <a:rPr lang="en-US" sz="1400" dirty="0" err="1">
                <a:solidFill>
                  <a:schemeClr val="dk1"/>
                </a:solidFill>
              </a:rPr>
              <a:t>jau</a:t>
            </a:r>
            <a:r>
              <a:rPr lang="en-US" sz="1400" dirty="0">
                <a:solidFill>
                  <a:schemeClr val="dk1"/>
                </a:solidFill>
              </a:rPr>
              <a:t> </a:t>
            </a:r>
            <a:r>
              <a:rPr lang="en-US" sz="1400" dirty="0" err="1">
                <a:solidFill>
                  <a:schemeClr val="dk1"/>
                </a:solidFill>
              </a:rPr>
              <a:t>esošiem</a:t>
            </a:r>
            <a:r>
              <a:rPr lang="en-US" sz="1400" dirty="0">
                <a:solidFill>
                  <a:schemeClr val="dk1"/>
                </a:solidFill>
              </a:rPr>
              <a:t> </a:t>
            </a:r>
            <a:r>
              <a:rPr lang="en-US" sz="1400" dirty="0" err="1">
                <a:solidFill>
                  <a:schemeClr val="dk1"/>
                </a:solidFill>
              </a:rPr>
              <a:t>risinājumiem</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Izstrādāt</a:t>
            </a:r>
            <a:r>
              <a:rPr lang="en-US" sz="1400" dirty="0">
                <a:solidFill>
                  <a:schemeClr val="dk1"/>
                </a:solidFill>
              </a:rPr>
              <a:t> </a:t>
            </a:r>
            <a:r>
              <a:rPr lang="en-US" sz="1400" dirty="0" err="1">
                <a:solidFill>
                  <a:schemeClr val="dk1"/>
                </a:solidFill>
              </a:rPr>
              <a:t>Programmatūras</a:t>
            </a:r>
            <a:r>
              <a:rPr lang="en-US" sz="1400" dirty="0">
                <a:solidFill>
                  <a:schemeClr val="dk1"/>
                </a:solidFill>
              </a:rPr>
              <a:t> </a:t>
            </a:r>
            <a:r>
              <a:rPr lang="en-US" sz="1400" dirty="0" err="1">
                <a:solidFill>
                  <a:schemeClr val="dk1"/>
                </a:solidFill>
              </a:rPr>
              <a:t>Prasību</a:t>
            </a:r>
            <a:r>
              <a:rPr lang="en-US" sz="1400" dirty="0">
                <a:solidFill>
                  <a:schemeClr val="dk1"/>
                </a:solidFill>
              </a:rPr>
              <a:t> </a:t>
            </a:r>
            <a:r>
              <a:rPr lang="en-US" sz="1400" dirty="0" err="1">
                <a:solidFill>
                  <a:schemeClr val="dk1"/>
                </a:solidFill>
              </a:rPr>
              <a:t>Specifikāciju</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Izstrādāt</a:t>
            </a:r>
            <a:r>
              <a:rPr lang="en-US" sz="1400" dirty="0">
                <a:solidFill>
                  <a:schemeClr val="dk1"/>
                </a:solidFill>
              </a:rPr>
              <a:t> </a:t>
            </a:r>
            <a:r>
              <a:rPr lang="en-US" sz="1400" dirty="0" err="1">
                <a:solidFill>
                  <a:schemeClr val="dk1"/>
                </a:solidFill>
              </a:rPr>
              <a:t>Programmatūras</a:t>
            </a:r>
            <a:r>
              <a:rPr lang="en-US" sz="1400" dirty="0">
                <a:solidFill>
                  <a:schemeClr val="dk1"/>
                </a:solidFill>
              </a:rPr>
              <a:t> </a:t>
            </a:r>
            <a:r>
              <a:rPr lang="en-US" sz="1400" dirty="0" err="1">
                <a:solidFill>
                  <a:schemeClr val="dk1"/>
                </a:solidFill>
              </a:rPr>
              <a:t>Projektējuma</a:t>
            </a:r>
            <a:r>
              <a:rPr lang="en-US" sz="1400" dirty="0">
                <a:solidFill>
                  <a:schemeClr val="dk1"/>
                </a:solidFill>
              </a:rPr>
              <a:t> </a:t>
            </a:r>
            <a:r>
              <a:rPr lang="en-US" sz="1400" dirty="0" err="1">
                <a:solidFill>
                  <a:schemeClr val="dk1"/>
                </a:solidFill>
              </a:rPr>
              <a:t>Aprakstu</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Izvēlēties</a:t>
            </a:r>
            <a:r>
              <a:rPr lang="en-US" sz="1400" dirty="0">
                <a:solidFill>
                  <a:schemeClr val="dk1"/>
                </a:solidFill>
              </a:rPr>
              <a:t> </a:t>
            </a:r>
            <a:r>
              <a:rPr lang="en-US" sz="1400" dirty="0" err="1">
                <a:solidFill>
                  <a:schemeClr val="dk1"/>
                </a:solidFill>
              </a:rPr>
              <a:t>izstrādes</a:t>
            </a:r>
            <a:r>
              <a:rPr lang="en-US" sz="1400" dirty="0">
                <a:solidFill>
                  <a:schemeClr val="dk1"/>
                </a:solidFill>
              </a:rPr>
              <a:t> </a:t>
            </a:r>
            <a:r>
              <a:rPr lang="en-US" sz="1400" dirty="0" err="1">
                <a:solidFill>
                  <a:schemeClr val="dk1"/>
                </a:solidFill>
              </a:rPr>
              <a:t>tehnoloģijas</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Izstrādāt</a:t>
            </a:r>
            <a:r>
              <a:rPr lang="en-US" sz="1400" dirty="0">
                <a:solidFill>
                  <a:schemeClr val="dk1"/>
                </a:solidFill>
              </a:rPr>
              <a:t> </a:t>
            </a:r>
            <a:r>
              <a:rPr lang="en-US" sz="1400" dirty="0" err="1">
                <a:solidFill>
                  <a:schemeClr val="dk1"/>
                </a:solidFill>
              </a:rPr>
              <a:t>sistēmu</a:t>
            </a:r>
            <a:r>
              <a:rPr lang="en-US" sz="1400" dirty="0">
                <a:solidFill>
                  <a:schemeClr val="dk1"/>
                </a:solidFill>
              </a:rPr>
              <a:t>.</a:t>
            </a:r>
          </a:p>
          <a:p>
            <a:pPr marL="241300" lvl="0" indent="-190500" algn="l" rtl="0">
              <a:spcBef>
                <a:spcPts val="300"/>
              </a:spcBef>
              <a:spcAft>
                <a:spcPts val="0"/>
              </a:spcAft>
              <a:buClr>
                <a:schemeClr val="dk1"/>
              </a:buClr>
              <a:buSzPts val="1000"/>
              <a:buFont typeface="Roboto Light"/>
              <a:buChar char="●"/>
            </a:pPr>
            <a:r>
              <a:rPr lang="en-US" sz="1400" dirty="0" err="1">
                <a:solidFill>
                  <a:schemeClr val="dk1"/>
                </a:solidFill>
              </a:rPr>
              <a:t>Pārbaudīt</a:t>
            </a:r>
            <a:r>
              <a:rPr lang="en-US" sz="1400" dirty="0">
                <a:solidFill>
                  <a:schemeClr val="dk1"/>
                </a:solidFill>
              </a:rPr>
              <a:t> un </a:t>
            </a:r>
            <a:r>
              <a:rPr lang="en-US" sz="1400" dirty="0" err="1">
                <a:solidFill>
                  <a:schemeClr val="dk1"/>
                </a:solidFill>
              </a:rPr>
              <a:t>palaist</a:t>
            </a:r>
            <a:r>
              <a:rPr lang="en-US" sz="1400" dirty="0">
                <a:solidFill>
                  <a:schemeClr val="dk1"/>
                </a:solidFill>
              </a:rPr>
              <a:t> </a:t>
            </a:r>
            <a:r>
              <a:rPr lang="en-US" sz="1400" dirty="0" err="1">
                <a:solidFill>
                  <a:schemeClr val="dk1"/>
                </a:solidFill>
              </a:rPr>
              <a:t>sistēmu</a:t>
            </a:r>
            <a:r>
              <a:rPr lang="en-US" sz="1400" dirty="0">
                <a:solidFill>
                  <a:schemeClr val="dk1"/>
                </a:solidFill>
              </a:rPr>
              <a:t> </a:t>
            </a:r>
            <a:r>
              <a:rPr lang="en-US" sz="1400" dirty="0" err="1">
                <a:solidFill>
                  <a:schemeClr val="dk1"/>
                </a:solidFill>
              </a:rPr>
              <a:t>publiskai</a:t>
            </a:r>
            <a:r>
              <a:rPr lang="en-US" sz="1400" dirty="0">
                <a:solidFill>
                  <a:schemeClr val="dk1"/>
                </a:solidFill>
              </a:rPr>
              <a:t> </a:t>
            </a:r>
            <a:r>
              <a:rPr lang="en-US" sz="1400" dirty="0" err="1">
                <a:solidFill>
                  <a:schemeClr val="dk1"/>
                </a:solidFill>
              </a:rPr>
              <a:t>lietošanai</a:t>
            </a:r>
            <a:r>
              <a:rPr lang="en-US" sz="1400" dirty="0">
                <a:solidFill>
                  <a:schemeClr val="dk1"/>
                </a:solidFill>
              </a:rPr>
              <a:t>.</a:t>
            </a:r>
            <a:endParaRPr sz="1400" dirty="0">
              <a:solidFill>
                <a:schemeClr val="dk1"/>
              </a:solidFill>
            </a:endParaRPr>
          </a:p>
          <a:p>
            <a:pPr marL="0" lvl="0" indent="0" algn="l" rtl="0">
              <a:spcBef>
                <a:spcPts val="0"/>
              </a:spcBef>
              <a:spcAft>
                <a:spcPts val="1600"/>
              </a:spcAft>
              <a:buNone/>
            </a:pPr>
            <a:endParaRPr dirty="0">
              <a:solidFill>
                <a:schemeClr val="dk1"/>
              </a:solidFill>
            </a:endParaRPr>
          </a:p>
        </p:txBody>
      </p:sp>
      <p:sp>
        <p:nvSpPr>
          <p:cNvPr id="2" name="TextBox 1">
            <a:extLst>
              <a:ext uri="{FF2B5EF4-FFF2-40B4-BE49-F238E27FC236}">
                <a16:creationId xmlns:a16="http://schemas.microsoft.com/office/drawing/2014/main" id="{4268C812-C861-B5F2-B5FB-8EFADE41C1D7}"/>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3</a:t>
            </a:r>
            <a:endParaRPr lang="lv-LV" b="1" dirty="0">
              <a:solidFill>
                <a:schemeClr val="accent4">
                  <a:lumMod val="75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2"/>
        <p:cNvGrpSpPr/>
        <p:nvPr/>
      </p:nvGrpSpPr>
      <p:grpSpPr>
        <a:xfrm>
          <a:off x="0" y="0"/>
          <a:ext cx="0" cy="0"/>
          <a:chOff x="0" y="0"/>
          <a:chExt cx="0" cy="0"/>
        </a:xfrm>
      </p:grpSpPr>
      <p:sp>
        <p:nvSpPr>
          <p:cNvPr id="1293" name="Google Shape;1293;p4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b="1" dirty="0">
                <a:solidFill>
                  <a:srgbClr val="FFFFFF"/>
                </a:solidFill>
                <a:latin typeface="Arial"/>
                <a:ea typeface="Arial"/>
                <a:cs typeface="Arial"/>
                <a:sym typeface="Arial"/>
              </a:rPr>
              <a:t>Par izstrādāto sistēmu</a:t>
            </a:r>
            <a:endParaRPr b="1" dirty="0">
              <a:solidFill>
                <a:srgbClr val="FFFFFF"/>
              </a:solidFill>
              <a:latin typeface="Arial"/>
              <a:ea typeface="Arial"/>
              <a:cs typeface="Arial"/>
              <a:sym typeface="Arial"/>
            </a:endParaRPr>
          </a:p>
        </p:txBody>
      </p:sp>
      <p:sp>
        <p:nvSpPr>
          <p:cNvPr id="1294" name="Google Shape;1294;p43"/>
          <p:cNvSpPr txBox="1">
            <a:spLocks noGrp="1"/>
          </p:cNvSpPr>
          <p:nvPr>
            <p:ph type="body" idx="4294967295"/>
          </p:nvPr>
        </p:nvSpPr>
        <p:spPr>
          <a:xfrm>
            <a:off x="1048350" y="1343417"/>
            <a:ext cx="7047300" cy="2366434"/>
          </a:xfrm>
          <a:prstGeom prst="rect">
            <a:avLst/>
          </a:prstGeom>
        </p:spPr>
        <p:txBody>
          <a:bodyPr spcFirstLastPara="1" wrap="square" lIns="91425" tIns="91425" rIns="91425" bIns="91425" anchor="t" anchorCtr="0">
            <a:noAutofit/>
          </a:bodyPr>
          <a:lstStyle/>
          <a:p>
            <a:pPr marL="457200" lvl="0" indent="-292100" algn="l" rtl="0">
              <a:lnSpc>
                <a:spcPct val="115000"/>
              </a:lnSpc>
              <a:spcBef>
                <a:spcPts val="600"/>
              </a:spcBef>
              <a:spcAft>
                <a:spcPts val="0"/>
              </a:spcAft>
              <a:buClr>
                <a:srgbClr val="FFFFFF"/>
              </a:buClr>
              <a:buSzPts val="1000"/>
              <a:buFont typeface="Arial"/>
              <a:buChar char="●"/>
            </a:pPr>
            <a:r>
              <a:rPr lang="lv-LV" sz="1400" dirty="0">
                <a:solidFill>
                  <a:srgbClr val="FFFFFF"/>
                </a:solidFill>
                <a:latin typeface="Arial"/>
                <a:ea typeface="Arial"/>
                <a:cs typeface="Arial"/>
                <a:sym typeface="Arial"/>
              </a:rPr>
              <a:t>Mājaslapas sistēmu ir paredzēts lietot mājaslapu izstrādātājiem, lai šī personu grupa spētu analizēt savas izstrādātās mājaslapas un iegūstot rezultātu attiecīgi sniegt ieteikumus lietotājiem, kā pareizi noformēt attēlus mājaslapā, lai ielādes ātrums būtu optimāls.</a:t>
            </a:r>
          </a:p>
          <a:p>
            <a:pPr marL="457200" lvl="0" indent="-292100" algn="l" rtl="0">
              <a:lnSpc>
                <a:spcPct val="115000"/>
              </a:lnSpc>
              <a:spcBef>
                <a:spcPts val="600"/>
              </a:spcBef>
              <a:spcAft>
                <a:spcPts val="0"/>
              </a:spcAft>
              <a:buClr>
                <a:srgbClr val="FFFFFF"/>
              </a:buClr>
              <a:buSzPts val="1000"/>
              <a:buFont typeface="Arial"/>
              <a:buChar char="●"/>
            </a:pPr>
            <a:r>
              <a:rPr lang="lv-LV" sz="1400" dirty="0">
                <a:solidFill>
                  <a:srgbClr val="FFFFFF"/>
                </a:solidFill>
                <a:latin typeface="Arial"/>
                <a:ea typeface="Arial"/>
                <a:cs typeface="Arial"/>
                <a:sym typeface="Arial"/>
              </a:rPr>
              <a:t>Šī sistēma strādā uz citu mājaslapu lasītāja (Web </a:t>
            </a:r>
            <a:r>
              <a:rPr lang="lv-LV" sz="1400" dirty="0" err="1">
                <a:solidFill>
                  <a:srgbClr val="FFFFFF"/>
                </a:solidFill>
                <a:latin typeface="Arial"/>
                <a:ea typeface="Arial"/>
                <a:cs typeface="Arial"/>
                <a:sym typeface="Arial"/>
              </a:rPr>
              <a:t>Scraper</a:t>
            </a:r>
            <a:r>
              <a:rPr lang="lv-LV" sz="1400" dirty="0">
                <a:solidFill>
                  <a:srgbClr val="FFFFFF"/>
                </a:solidFill>
                <a:latin typeface="Arial"/>
                <a:ea typeface="Arial"/>
                <a:cs typeface="Arial"/>
                <a:sym typeface="Arial"/>
              </a:rPr>
              <a:t>) principa, kas nozīmē, ka dažu mājaslapu attēli var nebūt pieejami, jo tie tiek attēloti no slēgta servera, pie kura šīs tehnoloģijas </a:t>
            </a:r>
            <a:r>
              <a:rPr lang="lv-LV" sz="1400" dirty="0" err="1">
                <a:solidFill>
                  <a:srgbClr val="FFFFFF"/>
                </a:solidFill>
                <a:latin typeface="Arial"/>
                <a:ea typeface="Arial"/>
                <a:cs typeface="Arial"/>
                <a:sym typeface="Arial"/>
              </a:rPr>
              <a:t>pieprasijumi</a:t>
            </a:r>
            <a:r>
              <a:rPr lang="lv-LV" sz="1400" dirty="0">
                <a:solidFill>
                  <a:srgbClr val="FFFFFF"/>
                </a:solidFill>
                <a:latin typeface="Arial"/>
                <a:ea typeface="Arial"/>
                <a:cs typeface="Arial"/>
                <a:sym typeface="Arial"/>
              </a:rPr>
              <a:t> tiek bloķēti.</a:t>
            </a:r>
          </a:p>
          <a:p>
            <a:pPr marL="457200" lvl="0" indent="-292100" algn="l" rtl="0">
              <a:lnSpc>
                <a:spcPct val="115000"/>
              </a:lnSpc>
              <a:spcBef>
                <a:spcPts val="600"/>
              </a:spcBef>
              <a:spcAft>
                <a:spcPts val="0"/>
              </a:spcAft>
              <a:buClr>
                <a:srgbClr val="FFFFFF"/>
              </a:buClr>
              <a:buSzPts val="1000"/>
              <a:buFont typeface="Arial"/>
              <a:buChar char="●"/>
            </a:pPr>
            <a:r>
              <a:rPr lang="lv-LV" sz="1400" dirty="0">
                <a:solidFill>
                  <a:srgbClr val="FFFFFF"/>
                </a:solidFill>
                <a:latin typeface="Arial"/>
                <a:ea typeface="Arial"/>
                <a:cs typeface="Arial"/>
                <a:sym typeface="Arial"/>
              </a:rPr>
              <a:t>Izstrādātā sistēma ir daļēji atkarīga no citām mājaslapām un to uzbūves principiem.</a:t>
            </a:r>
          </a:p>
          <a:p>
            <a:pPr marL="0" lvl="0" indent="0" algn="l" rtl="0">
              <a:lnSpc>
                <a:spcPct val="115000"/>
              </a:lnSpc>
              <a:spcBef>
                <a:spcPts val="0"/>
              </a:spcBef>
              <a:spcAft>
                <a:spcPts val="0"/>
              </a:spcAft>
              <a:buNone/>
            </a:pPr>
            <a:endParaRPr lang="en-US" sz="1000" dirty="0">
              <a:solidFill>
                <a:srgbClr val="FFFFFF"/>
              </a:solidFill>
              <a:latin typeface="Arial"/>
              <a:ea typeface="Arial"/>
              <a:cs typeface="Arial"/>
              <a:sym typeface="Arial"/>
            </a:endParaRPr>
          </a:p>
          <a:p>
            <a:pPr marL="0" lvl="0" indent="0" algn="ctr" rtl="0">
              <a:spcBef>
                <a:spcPts val="0"/>
              </a:spcBef>
              <a:spcAft>
                <a:spcPts val="0"/>
              </a:spcAft>
              <a:buNone/>
            </a:pPr>
            <a:endParaRPr lang="en-US" sz="1000" dirty="0">
              <a:solidFill>
                <a:srgbClr val="435D74"/>
              </a:solidFill>
              <a:latin typeface="Arial"/>
              <a:ea typeface="Arial"/>
              <a:cs typeface="Arial"/>
              <a:sym typeface="Arial"/>
            </a:endParaRPr>
          </a:p>
          <a:p>
            <a:pPr marL="0" lvl="0" indent="0" algn="ctr" rtl="0">
              <a:spcBef>
                <a:spcPts val="0"/>
              </a:spcBef>
              <a:spcAft>
                <a:spcPts val="0"/>
              </a:spcAft>
              <a:buNone/>
            </a:pPr>
            <a:endParaRPr lang="en-US" sz="1300" dirty="0">
              <a:solidFill>
                <a:srgbClr val="435D74"/>
              </a:solidFill>
              <a:latin typeface="Arial"/>
              <a:ea typeface="Arial"/>
              <a:cs typeface="Arial"/>
              <a:sym typeface="Arial"/>
            </a:endParaRPr>
          </a:p>
          <a:p>
            <a:pPr marL="0" lvl="0" indent="0" algn="l" rtl="0">
              <a:spcBef>
                <a:spcPts val="0"/>
              </a:spcBef>
              <a:spcAft>
                <a:spcPts val="0"/>
              </a:spcAft>
              <a:buNone/>
            </a:pPr>
            <a:endParaRPr lang="en-US" sz="1300" dirty="0">
              <a:solidFill>
                <a:srgbClr val="435D74"/>
              </a:solidFill>
              <a:latin typeface="Arial"/>
              <a:ea typeface="Arial"/>
              <a:cs typeface="Arial"/>
              <a:sym typeface="Arial"/>
            </a:endParaRPr>
          </a:p>
        </p:txBody>
      </p:sp>
      <p:sp>
        <p:nvSpPr>
          <p:cNvPr id="1295" name="Google Shape;1295;p4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000" dirty="0" err="1">
                <a:solidFill>
                  <a:srgbClr val="FFFFFF"/>
                </a:solidFill>
              </a:rPr>
              <a:t>Mājaslapa</a:t>
            </a:r>
            <a:r>
              <a:rPr lang="en-US" sz="1000" dirty="0">
                <a:solidFill>
                  <a:srgbClr val="FFFFFF"/>
                </a:solidFill>
              </a:rPr>
              <a:t> </a:t>
            </a:r>
            <a:r>
              <a:rPr lang="en-US" sz="1000" dirty="0" err="1">
                <a:solidFill>
                  <a:srgbClr val="FFFFFF"/>
                </a:solidFill>
              </a:rPr>
              <a:t>brīvi</a:t>
            </a:r>
            <a:r>
              <a:rPr lang="en-US" sz="1000" dirty="0">
                <a:solidFill>
                  <a:srgbClr val="FFFFFF"/>
                </a:solidFill>
              </a:rPr>
              <a:t> </a:t>
            </a:r>
            <a:r>
              <a:rPr lang="en-US" sz="1000" dirty="0" err="1">
                <a:solidFill>
                  <a:srgbClr val="FFFFFF"/>
                </a:solidFill>
              </a:rPr>
              <a:t>pieejama</a:t>
            </a:r>
            <a:r>
              <a:rPr lang="en-US" sz="1000" dirty="0">
                <a:solidFill>
                  <a:srgbClr val="FFFFFF"/>
                </a:solidFill>
              </a:rPr>
              <a:t> </a:t>
            </a:r>
            <a:r>
              <a:rPr lang="en-US" sz="1000" dirty="0" err="1">
                <a:solidFill>
                  <a:srgbClr val="FFFFFF"/>
                </a:solidFill>
              </a:rPr>
              <a:t>jebkuram</a:t>
            </a:r>
            <a:r>
              <a:rPr lang="en-US" sz="1000" dirty="0">
                <a:solidFill>
                  <a:srgbClr val="FFFFFF"/>
                </a:solidFill>
              </a:rPr>
              <a:t> </a:t>
            </a:r>
            <a:r>
              <a:rPr lang="en-US" sz="1000" dirty="0" err="1">
                <a:solidFill>
                  <a:srgbClr val="FFFFFF"/>
                </a:solidFill>
              </a:rPr>
              <a:t>dodoties</a:t>
            </a:r>
            <a:r>
              <a:rPr lang="en-US" sz="1000" dirty="0">
                <a:solidFill>
                  <a:srgbClr val="FFFFFF"/>
                </a:solidFill>
              </a:rPr>
              <a:t> </a:t>
            </a:r>
            <a:r>
              <a:rPr lang="en-US" sz="1000" dirty="0" err="1">
                <a:solidFill>
                  <a:srgbClr val="FFFFFF"/>
                </a:solidFill>
              </a:rPr>
              <a:t>uz</a:t>
            </a:r>
            <a:r>
              <a:rPr lang="en-US" sz="1000" dirty="0">
                <a:solidFill>
                  <a:srgbClr val="FFFFFF"/>
                </a:solidFill>
              </a:rPr>
              <a:t> </a:t>
            </a:r>
            <a:r>
              <a:rPr lang="en-US" sz="1000" dirty="0">
                <a:solidFill>
                  <a:schemeClr val="accent4">
                    <a:lumMod val="75000"/>
                  </a:schemeClr>
                </a:solidFill>
                <a:hlinkClick r:id="rId3">
                  <a:extLst>
                    <a:ext uri="{A12FA001-AC4F-418D-AE19-62706E023703}">
                      <ahyp:hlinkClr xmlns:ahyp="http://schemas.microsoft.com/office/drawing/2018/hyperlinkcolor" val="tx"/>
                    </a:ext>
                  </a:extLst>
                </a:hlinkClick>
              </a:rPr>
              <a:t>http://www.banneranalyzer.com</a:t>
            </a:r>
            <a:endParaRPr sz="1000" u="sng" dirty="0">
              <a:solidFill>
                <a:schemeClr val="accent4">
                  <a:lumMod val="75000"/>
                </a:schemeClr>
              </a:solidFill>
            </a:endParaRPr>
          </a:p>
        </p:txBody>
      </p:sp>
      <p:sp>
        <p:nvSpPr>
          <p:cNvPr id="2" name="TextBox 1">
            <a:extLst>
              <a:ext uri="{FF2B5EF4-FFF2-40B4-BE49-F238E27FC236}">
                <a16:creationId xmlns:a16="http://schemas.microsoft.com/office/drawing/2014/main" id="{B9F998EF-0099-AF6C-90C6-635DDAAF1C99}"/>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4</a:t>
            </a:r>
            <a:endParaRPr lang="lv-LV" b="1" dirty="0">
              <a:solidFill>
                <a:schemeClr val="accent4">
                  <a:lumMod val="75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2"/>
        <p:cNvGrpSpPr/>
        <p:nvPr/>
      </p:nvGrpSpPr>
      <p:grpSpPr>
        <a:xfrm>
          <a:off x="0" y="0"/>
          <a:ext cx="0" cy="0"/>
          <a:chOff x="0" y="0"/>
          <a:chExt cx="0" cy="0"/>
        </a:xfrm>
      </p:grpSpPr>
      <p:sp>
        <p:nvSpPr>
          <p:cNvPr id="1293" name="Google Shape;1293;p4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b="1" dirty="0">
                <a:solidFill>
                  <a:srgbClr val="FFFFFF"/>
                </a:solidFill>
                <a:latin typeface="Arial"/>
                <a:ea typeface="Arial"/>
                <a:cs typeface="Arial"/>
                <a:sym typeface="Arial"/>
              </a:rPr>
              <a:t>Izvēlētās izstrādes tehnoloģijas</a:t>
            </a:r>
            <a:endParaRPr b="1" dirty="0">
              <a:solidFill>
                <a:srgbClr val="FFFFFF"/>
              </a:solidFill>
              <a:latin typeface="Arial"/>
              <a:ea typeface="Arial"/>
              <a:cs typeface="Arial"/>
              <a:sym typeface="Arial"/>
            </a:endParaRPr>
          </a:p>
        </p:txBody>
      </p:sp>
      <p:sp>
        <p:nvSpPr>
          <p:cNvPr id="1294" name="Google Shape;1294;p43"/>
          <p:cNvSpPr txBox="1">
            <a:spLocks noGrp="1"/>
          </p:cNvSpPr>
          <p:nvPr>
            <p:ph type="body" idx="4294967295"/>
          </p:nvPr>
        </p:nvSpPr>
        <p:spPr>
          <a:xfrm>
            <a:off x="1152852" y="1377053"/>
            <a:ext cx="7047300" cy="2366434"/>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lang="en-US" sz="1000" dirty="0">
              <a:solidFill>
                <a:srgbClr val="FFFFFF"/>
              </a:solidFill>
              <a:latin typeface="Arial"/>
              <a:ea typeface="Arial"/>
              <a:cs typeface="Arial"/>
              <a:sym typeface="Arial"/>
            </a:endParaRPr>
          </a:p>
          <a:p>
            <a:pPr marL="0" lvl="0" indent="0" algn="ctr" rtl="0">
              <a:spcBef>
                <a:spcPts val="0"/>
              </a:spcBef>
              <a:spcAft>
                <a:spcPts val="0"/>
              </a:spcAft>
              <a:buNone/>
            </a:pPr>
            <a:endParaRPr lang="en-US" sz="1000" dirty="0">
              <a:solidFill>
                <a:srgbClr val="435D74"/>
              </a:solidFill>
              <a:latin typeface="Arial"/>
              <a:ea typeface="Arial"/>
              <a:cs typeface="Arial"/>
              <a:sym typeface="Arial"/>
            </a:endParaRPr>
          </a:p>
          <a:p>
            <a:pPr marL="0" lvl="0" indent="0" algn="ctr" rtl="0">
              <a:spcBef>
                <a:spcPts val="0"/>
              </a:spcBef>
              <a:spcAft>
                <a:spcPts val="0"/>
              </a:spcAft>
              <a:buNone/>
            </a:pPr>
            <a:endParaRPr lang="en-US" sz="1300" dirty="0">
              <a:solidFill>
                <a:srgbClr val="435D74"/>
              </a:solidFill>
              <a:latin typeface="Arial"/>
              <a:ea typeface="Arial"/>
              <a:cs typeface="Arial"/>
              <a:sym typeface="Arial"/>
            </a:endParaRPr>
          </a:p>
          <a:p>
            <a:pPr marL="0" lvl="0" indent="0" algn="l" rtl="0">
              <a:spcBef>
                <a:spcPts val="0"/>
              </a:spcBef>
              <a:spcAft>
                <a:spcPts val="0"/>
              </a:spcAft>
              <a:buNone/>
            </a:pPr>
            <a:endParaRPr lang="en-US" sz="1300" dirty="0">
              <a:solidFill>
                <a:srgbClr val="435D74"/>
              </a:solidFill>
              <a:latin typeface="Arial"/>
              <a:ea typeface="Arial"/>
              <a:cs typeface="Arial"/>
              <a:sym typeface="Arial"/>
            </a:endParaRPr>
          </a:p>
        </p:txBody>
      </p:sp>
      <p:sp>
        <p:nvSpPr>
          <p:cNvPr id="1295" name="Google Shape;1295;p4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000" dirty="0" err="1">
                <a:solidFill>
                  <a:srgbClr val="FFFFFF"/>
                </a:solidFill>
              </a:rPr>
              <a:t>Mājaslapa</a:t>
            </a:r>
            <a:r>
              <a:rPr lang="en-US" sz="1000" dirty="0">
                <a:solidFill>
                  <a:srgbClr val="FFFFFF"/>
                </a:solidFill>
              </a:rPr>
              <a:t> </a:t>
            </a:r>
            <a:r>
              <a:rPr lang="en-US" sz="1000" dirty="0" err="1">
                <a:solidFill>
                  <a:srgbClr val="FFFFFF"/>
                </a:solidFill>
              </a:rPr>
              <a:t>brīvi</a:t>
            </a:r>
            <a:r>
              <a:rPr lang="en-US" sz="1000" dirty="0">
                <a:solidFill>
                  <a:srgbClr val="FFFFFF"/>
                </a:solidFill>
              </a:rPr>
              <a:t> </a:t>
            </a:r>
            <a:r>
              <a:rPr lang="en-US" sz="1000" dirty="0" err="1">
                <a:solidFill>
                  <a:srgbClr val="FFFFFF"/>
                </a:solidFill>
              </a:rPr>
              <a:t>pieejama</a:t>
            </a:r>
            <a:r>
              <a:rPr lang="en-US" sz="1000" dirty="0">
                <a:solidFill>
                  <a:srgbClr val="FFFFFF"/>
                </a:solidFill>
              </a:rPr>
              <a:t> </a:t>
            </a:r>
            <a:r>
              <a:rPr lang="en-US" sz="1000" dirty="0" err="1">
                <a:solidFill>
                  <a:srgbClr val="FFFFFF"/>
                </a:solidFill>
              </a:rPr>
              <a:t>jebkuram</a:t>
            </a:r>
            <a:r>
              <a:rPr lang="en-US" sz="1000" dirty="0">
                <a:solidFill>
                  <a:srgbClr val="FFFFFF"/>
                </a:solidFill>
              </a:rPr>
              <a:t> </a:t>
            </a:r>
            <a:r>
              <a:rPr lang="en-US" sz="1000" dirty="0" err="1">
                <a:solidFill>
                  <a:srgbClr val="FFFFFF"/>
                </a:solidFill>
              </a:rPr>
              <a:t>dodoties</a:t>
            </a:r>
            <a:r>
              <a:rPr lang="en-US" sz="1000" dirty="0">
                <a:solidFill>
                  <a:srgbClr val="FFFFFF"/>
                </a:solidFill>
              </a:rPr>
              <a:t> </a:t>
            </a:r>
            <a:r>
              <a:rPr lang="en-US" sz="1000" dirty="0" err="1">
                <a:solidFill>
                  <a:srgbClr val="FFFFFF"/>
                </a:solidFill>
              </a:rPr>
              <a:t>uz</a:t>
            </a:r>
            <a:r>
              <a:rPr lang="en-US" sz="1000" dirty="0">
                <a:solidFill>
                  <a:srgbClr val="FFFFFF"/>
                </a:solidFill>
              </a:rPr>
              <a:t> </a:t>
            </a:r>
            <a:r>
              <a:rPr lang="en-US" sz="1000" dirty="0">
                <a:solidFill>
                  <a:schemeClr val="accent4">
                    <a:lumMod val="75000"/>
                  </a:schemeClr>
                </a:solidFill>
                <a:hlinkClick r:id="rId3">
                  <a:extLst>
                    <a:ext uri="{A12FA001-AC4F-418D-AE19-62706E023703}">
                      <ahyp:hlinkClr xmlns:ahyp="http://schemas.microsoft.com/office/drawing/2018/hyperlinkcolor" val="tx"/>
                    </a:ext>
                  </a:extLst>
                </a:hlinkClick>
              </a:rPr>
              <a:t>http://www.banneranalyzer.com</a:t>
            </a:r>
            <a:endParaRPr sz="1000" u="sng" dirty="0">
              <a:solidFill>
                <a:schemeClr val="accent4">
                  <a:lumMod val="75000"/>
                </a:schemeClr>
              </a:solidFill>
            </a:endParaRPr>
          </a:p>
        </p:txBody>
      </p:sp>
      <p:sp>
        <p:nvSpPr>
          <p:cNvPr id="2" name="TextBox 1">
            <a:extLst>
              <a:ext uri="{FF2B5EF4-FFF2-40B4-BE49-F238E27FC236}">
                <a16:creationId xmlns:a16="http://schemas.microsoft.com/office/drawing/2014/main" id="{B9F998EF-0099-AF6C-90C6-635DDAAF1C99}"/>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4</a:t>
            </a:r>
            <a:endParaRPr lang="lv-LV" b="1" dirty="0">
              <a:solidFill>
                <a:schemeClr val="accent4">
                  <a:lumMod val="75000"/>
                </a:schemeClr>
              </a:solidFill>
            </a:endParaRPr>
          </a:p>
        </p:txBody>
      </p:sp>
      <p:pic>
        <p:nvPicPr>
          <p:cNvPr id="4" name="Picture 3" descr="A blue square with black text&#10;&#10;Description automatically generated with low confidence">
            <a:extLst>
              <a:ext uri="{FF2B5EF4-FFF2-40B4-BE49-F238E27FC236}">
                <a16:creationId xmlns:a16="http://schemas.microsoft.com/office/drawing/2014/main" id="{17DE9303-9F23-BAA8-3F27-C610D9AFC892}"/>
              </a:ext>
            </a:extLst>
          </p:cNvPr>
          <p:cNvPicPr>
            <a:picLocks noChangeAspect="1"/>
          </p:cNvPicPr>
          <p:nvPr/>
        </p:nvPicPr>
        <p:blipFill>
          <a:blip r:embed="rId4"/>
          <a:stretch>
            <a:fillRect/>
          </a:stretch>
        </p:blipFill>
        <p:spPr>
          <a:xfrm>
            <a:off x="4141366" y="2202518"/>
            <a:ext cx="1342716" cy="1342716"/>
          </a:xfrm>
          <a:prstGeom prst="rect">
            <a:avLst/>
          </a:prstGeom>
        </p:spPr>
      </p:pic>
      <p:pic>
        <p:nvPicPr>
          <p:cNvPr id="6" name="Picture 5" descr="A picture containing cat, mammal, silhouette&#10;&#10;Description automatically generated">
            <a:extLst>
              <a:ext uri="{FF2B5EF4-FFF2-40B4-BE49-F238E27FC236}">
                <a16:creationId xmlns:a16="http://schemas.microsoft.com/office/drawing/2014/main" id="{8039B47D-D693-AEA7-45C9-F108084380D8}"/>
              </a:ext>
            </a:extLst>
          </p:cNvPr>
          <p:cNvPicPr>
            <a:picLocks noChangeAspect="1"/>
          </p:cNvPicPr>
          <p:nvPr/>
        </p:nvPicPr>
        <p:blipFill>
          <a:blip r:embed="rId5"/>
          <a:stretch>
            <a:fillRect/>
          </a:stretch>
        </p:blipFill>
        <p:spPr>
          <a:xfrm>
            <a:off x="2636247" y="2937359"/>
            <a:ext cx="1023673" cy="9756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descr="A picture containing symbol, clipart, graphics, design&#10;&#10;Description automatically generated">
            <a:extLst>
              <a:ext uri="{FF2B5EF4-FFF2-40B4-BE49-F238E27FC236}">
                <a16:creationId xmlns:a16="http://schemas.microsoft.com/office/drawing/2014/main" id="{B63610E8-BBFE-B8C1-F4B2-836C5357419A}"/>
              </a:ext>
            </a:extLst>
          </p:cNvPr>
          <p:cNvPicPr>
            <a:picLocks noChangeAspect="1"/>
          </p:cNvPicPr>
          <p:nvPr/>
        </p:nvPicPr>
        <p:blipFill>
          <a:blip r:embed="rId6"/>
          <a:stretch>
            <a:fillRect/>
          </a:stretch>
        </p:blipFill>
        <p:spPr>
          <a:xfrm>
            <a:off x="498921" y="847420"/>
            <a:ext cx="1583379" cy="1144239"/>
          </a:xfrm>
          <a:prstGeom prst="rect">
            <a:avLst/>
          </a:prstGeom>
        </p:spPr>
      </p:pic>
      <p:pic>
        <p:nvPicPr>
          <p:cNvPr id="10" name="Picture 9" descr="A picture containing graphics, orange, red, design&#10;&#10;Description automatically generated">
            <a:extLst>
              <a:ext uri="{FF2B5EF4-FFF2-40B4-BE49-F238E27FC236}">
                <a16:creationId xmlns:a16="http://schemas.microsoft.com/office/drawing/2014/main" id="{852F6A6A-5543-2667-5A1C-04B1F87B1C96}"/>
              </a:ext>
            </a:extLst>
          </p:cNvPr>
          <p:cNvPicPr>
            <a:picLocks noChangeAspect="1"/>
          </p:cNvPicPr>
          <p:nvPr/>
        </p:nvPicPr>
        <p:blipFill>
          <a:blip r:embed="rId7"/>
          <a:stretch>
            <a:fillRect/>
          </a:stretch>
        </p:blipFill>
        <p:spPr>
          <a:xfrm>
            <a:off x="2690131" y="1285044"/>
            <a:ext cx="662280" cy="931558"/>
          </a:xfrm>
          <a:prstGeom prst="rect">
            <a:avLst/>
          </a:prstGeom>
        </p:spPr>
      </p:pic>
      <p:pic>
        <p:nvPicPr>
          <p:cNvPr id="12" name="Picture 11" descr="A picture containing pen, writing implement, feather&#10;&#10;Description automatically generated">
            <a:extLst>
              <a:ext uri="{FF2B5EF4-FFF2-40B4-BE49-F238E27FC236}">
                <a16:creationId xmlns:a16="http://schemas.microsoft.com/office/drawing/2014/main" id="{E4F4A585-1684-1E1F-C175-6F40FE84246B}"/>
              </a:ext>
            </a:extLst>
          </p:cNvPr>
          <p:cNvPicPr>
            <a:picLocks noChangeAspect="1"/>
          </p:cNvPicPr>
          <p:nvPr/>
        </p:nvPicPr>
        <p:blipFill>
          <a:blip r:embed="rId8"/>
          <a:stretch>
            <a:fillRect/>
          </a:stretch>
        </p:blipFill>
        <p:spPr>
          <a:xfrm>
            <a:off x="840348" y="3789047"/>
            <a:ext cx="1008187" cy="54741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descr="A blue and black logo&#10;&#10;Description automatically generated with low confidence">
            <a:extLst>
              <a:ext uri="{FF2B5EF4-FFF2-40B4-BE49-F238E27FC236}">
                <a16:creationId xmlns:a16="http://schemas.microsoft.com/office/drawing/2014/main" id="{090BE2AF-EC8E-84FB-F089-733B109BF500}"/>
              </a:ext>
            </a:extLst>
          </p:cNvPr>
          <p:cNvPicPr>
            <a:picLocks noChangeAspect="1"/>
          </p:cNvPicPr>
          <p:nvPr/>
        </p:nvPicPr>
        <p:blipFill>
          <a:blip r:embed="rId9"/>
          <a:stretch>
            <a:fillRect/>
          </a:stretch>
        </p:blipFill>
        <p:spPr>
          <a:xfrm>
            <a:off x="6484246" y="949244"/>
            <a:ext cx="684594" cy="727204"/>
          </a:xfrm>
          <a:prstGeom prst="rect">
            <a:avLst/>
          </a:prstGeom>
        </p:spPr>
      </p:pic>
      <p:pic>
        <p:nvPicPr>
          <p:cNvPr id="16" name="Picture 15" descr="A picture containing font, graphics, yellow, symbol&#10;&#10;Description automatically generated">
            <a:extLst>
              <a:ext uri="{FF2B5EF4-FFF2-40B4-BE49-F238E27FC236}">
                <a16:creationId xmlns:a16="http://schemas.microsoft.com/office/drawing/2014/main" id="{3449BE69-93BE-A13E-1107-9671A2B4A119}"/>
              </a:ext>
            </a:extLst>
          </p:cNvPr>
          <p:cNvPicPr>
            <a:picLocks noChangeAspect="1"/>
          </p:cNvPicPr>
          <p:nvPr/>
        </p:nvPicPr>
        <p:blipFill>
          <a:blip r:embed="rId10"/>
          <a:stretch>
            <a:fillRect/>
          </a:stretch>
        </p:blipFill>
        <p:spPr>
          <a:xfrm>
            <a:off x="4407787" y="884449"/>
            <a:ext cx="801189" cy="801189"/>
          </a:xfrm>
          <a:prstGeom prst="rect">
            <a:avLst/>
          </a:prstGeom>
        </p:spPr>
      </p:pic>
      <p:pic>
        <p:nvPicPr>
          <p:cNvPr id="18" name="Picture 17" descr="A blue waves on a black background&#10;&#10;Description automatically generated with low confidence">
            <a:extLst>
              <a:ext uri="{FF2B5EF4-FFF2-40B4-BE49-F238E27FC236}">
                <a16:creationId xmlns:a16="http://schemas.microsoft.com/office/drawing/2014/main" id="{3FA2282A-140D-4C71-26C4-0F57507EC2CA}"/>
              </a:ext>
            </a:extLst>
          </p:cNvPr>
          <p:cNvPicPr>
            <a:picLocks noChangeAspect="1"/>
          </p:cNvPicPr>
          <p:nvPr/>
        </p:nvPicPr>
        <p:blipFill>
          <a:blip r:embed="rId11"/>
          <a:stretch>
            <a:fillRect/>
          </a:stretch>
        </p:blipFill>
        <p:spPr>
          <a:xfrm>
            <a:off x="618913" y="2315956"/>
            <a:ext cx="1389525" cy="835886"/>
          </a:xfrm>
          <a:prstGeom prst="rect">
            <a:avLst/>
          </a:prstGeom>
        </p:spPr>
      </p:pic>
      <p:pic>
        <p:nvPicPr>
          <p:cNvPr id="20" name="Picture 19" descr="A picture containing graphics, red, design, illustration&#10;&#10;Description automatically generated">
            <a:extLst>
              <a:ext uri="{FF2B5EF4-FFF2-40B4-BE49-F238E27FC236}">
                <a16:creationId xmlns:a16="http://schemas.microsoft.com/office/drawing/2014/main" id="{F10839DD-5BC2-B6DC-5E46-56E9B02CB91D}"/>
              </a:ext>
            </a:extLst>
          </p:cNvPr>
          <p:cNvPicPr>
            <a:picLocks noChangeAspect="1"/>
          </p:cNvPicPr>
          <p:nvPr/>
        </p:nvPicPr>
        <p:blipFill>
          <a:blip r:embed="rId12"/>
          <a:stretch>
            <a:fillRect/>
          </a:stretch>
        </p:blipFill>
        <p:spPr>
          <a:xfrm>
            <a:off x="6175172" y="2086054"/>
            <a:ext cx="2182676" cy="2182676"/>
          </a:xfrm>
          <a:prstGeom prst="rect">
            <a:avLst/>
          </a:prstGeom>
        </p:spPr>
      </p:pic>
    </p:spTree>
    <p:extLst>
      <p:ext uri="{BB962C8B-B14F-4D97-AF65-F5344CB8AC3E}">
        <p14:creationId xmlns:p14="http://schemas.microsoft.com/office/powerpoint/2010/main" val="2995905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Demonstrācija</a:t>
            </a:r>
            <a:endParaRPr dirty="0"/>
          </a:p>
        </p:txBody>
      </p:sp>
      <p:cxnSp>
        <p:nvCxnSpPr>
          <p:cNvPr id="746" name="Google Shape;746;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 name="TextBox 2">
            <a:extLst>
              <a:ext uri="{FF2B5EF4-FFF2-40B4-BE49-F238E27FC236}">
                <a16:creationId xmlns:a16="http://schemas.microsoft.com/office/drawing/2014/main" id="{6DAE17A2-D395-E378-E329-D1DE03B8B951}"/>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5</a:t>
            </a:r>
            <a:endParaRPr lang="lv-LV" b="1" dirty="0">
              <a:solidFill>
                <a:schemeClr val="accent4">
                  <a:lumMod val="75000"/>
                </a:schemeClr>
              </a:solidFill>
            </a:endParaRPr>
          </a:p>
        </p:txBody>
      </p:sp>
      <p:pic>
        <p:nvPicPr>
          <p:cNvPr id="4" name="Demonstrācija">
            <a:hlinkClick r:id="" action="ppaction://media"/>
            <a:extLst>
              <a:ext uri="{FF2B5EF4-FFF2-40B4-BE49-F238E27FC236}">
                <a16:creationId xmlns:a16="http://schemas.microsoft.com/office/drawing/2014/main" id="{710EF336-2845-1F85-89E5-A0B7E7D7C9D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34094" y="1306306"/>
            <a:ext cx="5675811" cy="319264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8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727603"/>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Secinājumi</a:t>
            </a:r>
            <a:endParaRPr dirty="0"/>
          </a:p>
        </p:txBody>
      </p:sp>
      <p:sp>
        <p:nvSpPr>
          <p:cNvPr id="1127" name="Google Shape;1127;p40"/>
          <p:cNvSpPr txBox="1">
            <a:spLocks noGrp="1"/>
          </p:cNvSpPr>
          <p:nvPr>
            <p:ph type="subTitle" idx="1"/>
          </p:nvPr>
        </p:nvSpPr>
        <p:spPr>
          <a:xfrm>
            <a:off x="3986575" y="1561873"/>
            <a:ext cx="4470900" cy="2737227"/>
          </a:xfrm>
          <a:prstGeom prst="rect">
            <a:avLst/>
          </a:prstGeom>
        </p:spPr>
        <p:txBody>
          <a:bodyPr spcFirstLastPara="1" wrap="square" lIns="91425" tIns="91425" rIns="91425" bIns="91425" anchor="t" anchorCtr="0">
            <a:noAutofit/>
          </a:bodyPr>
          <a:lstStyle/>
          <a:p>
            <a:pPr marL="171450" lvl="0" indent="-171450" algn="l" rtl="0">
              <a:spcBef>
                <a:spcPts val="0"/>
              </a:spcBef>
              <a:spcAft>
                <a:spcPts val="600"/>
              </a:spcAft>
              <a:buFont typeface="Arial" panose="020B0604020202020204" pitchFamily="34" charset="0"/>
              <a:buChar char="•"/>
            </a:pPr>
            <a:r>
              <a:rPr lang="en-US" sz="1200" dirty="0" err="1"/>
              <a:t>Darba</a:t>
            </a:r>
            <a:r>
              <a:rPr lang="en-US" sz="1200" dirty="0"/>
              <a:t> </a:t>
            </a:r>
            <a:r>
              <a:rPr lang="en-US" sz="1200" dirty="0" err="1"/>
              <a:t>uzdevumi</a:t>
            </a:r>
            <a:r>
              <a:rPr lang="en-US" sz="1200" dirty="0"/>
              <a:t> tika </a:t>
            </a:r>
            <a:r>
              <a:rPr lang="en-US" sz="1200" dirty="0" err="1"/>
              <a:t>izpildīti</a:t>
            </a:r>
            <a:r>
              <a:rPr lang="en-US" sz="1200" dirty="0"/>
              <a:t>, </a:t>
            </a:r>
            <a:r>
              <a:rPr lang="en-US" sz="1200" dirty="0" err="1"/>
              <a:t>kuri</a:t>
            </a:r>
            <a:r>
              <a:rPr lang="en-US" sz="1200" dirty="0"/>
              <a:t> </a:t>
            </a:r>
            <a:r>
              <a:rPr lang="en-US" sz="1200" dirty="0" err="1"/>
              <a:t>sevī</a:t>
            </a:r>
            <a:r>
              <a:rPr lang="en-US" sz="1200" dirty="0"/>
              <a:t> </a:t>
            </a:r>
            <a:r>
              <a:rPr lang="en-US" sz="1200" dirty="0" err="1"/>
              <a:t>iekļauj</a:t>
            </a:r>
            <a:r>
              <a:rPr lang="en-US" sz="1200" dirty="0"/>
              <a:t> – PPS, PPA, </a:t>
            </a:r>
            <a:r>
              <a:rPr lang="en-US" sz="1200" dirty="0" err="1"/>
              <a:t>esošās</a:t>
            </a:r>
            <a:r>
              <a:rPr lang="en-US" sz="1200" dirty="0"/>
              <a:t> </a:t>
            </a:r>
            <a:r>
              <a:rPr lang="en-US" sz="1200" dirty="0" err="1"/>
              <a:t>programmatūras</a:t>
            </a:r>
            <a:r>
              <a:rPr lang="en-US" sz="1200" dirty="0"/>
              <a:t> </a:t>
            </a:r>
            <a:r>
              <a:rPr lang="en-US" sz="1200" dirty="0" err="1"/>
              <a:t>salīdzinājumu</a:t>
            </a:r>
            <a:r>
              <a:rPr lang="en-US" sz="1200" dirty="0"/>
              <a:t> </a:t>
            </a:r>
            <a:r>
              <a:rPr lang="en-US" sz="1200" dirty="0" err="1"/>
              <a:t>izstrādi</a:t>
            </a:r>
            <a:r>
              <a:rPr lang="en-US" sz="1200" dirty="0"/>
              <a:t>.</a:t>
            </a:r>
          </a:p>
          <a:p>
            <a:pPr marL="171450" lvl="0" indent="-171450" algn="l" rtl="0">
              <a:spcBef>
                <a:spcPts val="0"/>
              </a:spcBef>
              <a:spcAft>
                <a:spcPts val="600"/>
              </a:spcAft>
              <a:buFont typeface="Arial" panose="020B0604020202020204" pitchFamily="34" charset="0"/>
              <a:buChar char="•"/>
            </a:pPr>
            <a:r>
              <a:rPr lang="en-US" sz="1200" dirty="0" err="1"/>
              <a:t>Darba</a:t>
            </a:r>
            <a:r>
              <a:rPr lang="en-US" sz="1200" dirty="0"/>
              <a:t> </a:t>
            </a:r>
            <a:r>
              <a:rPr lang="en-US" sz="1200" dirty="0" err="1"/>
              <a:t>mērķi</a:t>
            </a:r>
            <a:r>
              <a:rPr lang="en-US" sz="1200" dirty="0"/>
              <a:t> tika </a:t>
            </a:r>
            <a:r>
              <a:rPr lang="en-US" sz="1200" dirty="0" err="1"/>
              <a:t>sasniegti</a:t>
            </a:r>
            <a:r>
              <a:rPr lang="en-US" sz="1200" dirty="0"/>
              <a:t> un tika </a:t>
            </a:r>
            <a:r>
              <a:rPr lang="en-US" sz="1200" dirty="0" err="1"/>
              <a:t>izstrādāts</a:t>
            </a:r>
            <a:r>
              <a:rPr lang="en-US" sz="1200" dirty="0"/>
              <a:t> </a:t>
            </a:r>
            <a:r>
              <a:rPr lang="en-US" sz="1200" dirty="0" err="1"/>
              <a:t>kvalifikācijas</a:t>
            </a:r>
            <a:r>
              <a:rPr lang="en-US" sz="1200" dirty="0"/>
              <a:t> </a:t>
            </a:r>
            <a:r>
              <a:rPr lang="en-US" sz="1200" dirty="0" err="1"/>
              <a:t>darbs</a:t>
            </a:r>
            <a:r>
              <a:rPr lang="en-US" sz="1200" dirty="0"/>
              <a:t>, </a:t>
            </a:r>
            <a:r>
              <a:rPr lang="en-US" sz="1200" dirty="0" err="1"/>
              <a:t>realizējot</a:t>
            </a:r>
            <a:r>
              <a:rPr lang="en-US" sz="1200" dirty="0"/>
              <a:t> </a:t>
            </a:r>
            <a:r>
              <a:rPr lang="en-US" sz="1200" i="1" dirty="0" err="1"/>
              <a:t>Reklāmkarogu</a:t>
            </a:r>
            <a:r>
              <a:rPr lang="en-US" sz="1200" i="1" dirty="0"/>
              <a:t> un </a:t>
            </a:r>
            <a:r>
              <a:rPr lang="en-US" sz="1200" i="1" dirty="0" err="1"/>
              <a:t>bilžu</a:t>
            </a:r>
            <a:r>
              <a:rPr lang="en-US" sz="1200" i="1" dirty="0"/>
              <a:t> </a:t>
            </a:r>
            <a:r>
              <a:rPr lang="en-US" sz="1200" i="1" dirty="0" err="1"/>
              <a:t>analizēšanas</a:t>
            </a:r>
            <a:r>
              <a:rPr lang="en-US" sz="1200" i="1" dirty="0"/>
              <a:t> </a:t>
            </a:r>
            <a:r>
              <a:rPr lang="en-US" sz="1200" i="1" dirty="0" err="1"/>
              <a:t>sistēmas</a:t>
            </a:r>
            <a:r>
              <a:rPr lang="en-US" sz="1200" i="1" dirty="0"/>
              <a:t> </a:t>
            </a:r>
            <a:r>
              <a:rPr lang="en-US" sz="1200" i="1" dirty="0" err="1"/>
              <a:t>mājaslapa</a:t>
            </a:r>
            <a:r>
              <a:rPr lang="en-US" sz="1200" dirty="0"/>
              <a:t>.</a:t>
            </a:r>
          </a:p>
          <a:p>
            <a:pPr marL="171450" lvl="0" indent="-171450" algn="l" rtl="0">
              <a:spcBef>
                <a:spcPts val="0"/>
              </a:spcBef>
              <a:spcAft>
                <a:spcPts val="600"/>
              </a:spcAft>
              <a:buFont typeface="Arial" panose="020B0604020202020204" pitchFamily="34" charset="0"/>
              <a:buChar char="•"/>
            </a:pPr>
            <a:r>
              <a:rPr lang="en-US" sz="1200" dirty="0" err="1"/>
              <a:t>Pirms</a:t>
            </a:r>
            <a:r>
              <a:rPr lang="en-US" sz="1200" dirty="0"/>
              <a:t> </a:t>
            </a:r>
            <a:r>
              <a:rPr lang="en-US" sz="1200" dirty="0" err="1"/>
              <a:t>darba</a:t>
            </a:r>
            <a:r>
              <a:rPr lang="en-US" sz="1200" dirty="0"/>
              <a:t> </a:t>
            </a:r>
            <a:r>
              <a:rPr lang="en-US" sz="1200" dirty="0" err="1"/>
              <a:t>realizēšanas</a:t>
            </a:r>
            <a:r>
              <a:rPr lang="en-US" sz="1200" dirty="0"/>
              <a:t> </a:t>
            </a:r>
            <a:r>
              <a:rPr lang="en-US" sz="1200" dirty="0" err="1"/>
              <a:t>bija</a:t>
            </a:r>
            <a:r>
              <a:rPr lang="en-US" sz="1200" dirty="0"/>
              <a:t> </a:t>
            </a:r>
            <a:r>
              <a:rPr lang="en-US" sz="1200" dirty="0" err="1"/>
              <a:t>rūpīgi</a:t>
            </a:r>
            <a:r>
              <a:rPr lang="en-US" sz="1200" dirty="0"/>
              <a:t> </a:t>
            </a:r>
            <a:r>
              <a:rPr lang="en-US" sz="1200" dirty="0" err="1"/>
              <a:t>jāizpēta</a:t>
            </a:r>
            <a:r>
              <a:rPr lang="en-US" sz="1200" dirty="0"/>
              <a:t> </a:t>
            </a:r>
            <a:r>
              <a:rPr lang="en-US" sz="1200" dirty="0" err="1"/>
              <a:t>tehnoloģijas</a:t>
            </a:r>
            <a:r>
              <a:rPr lang="en-US" sz="1200" dirty="0"/>
              <a:t>, </a:t>
            </a:r>
            <a:r>
              <a:rPr lang="en-US" sz="1200" dirty="0" err="1"/>
              <a:t>ar</a:t>
            </a:r>
            <a:r>
              <a:rPr lang="en-US" sz="1200" dirty="0"/>
              <a:t> </a:t>
            </a:r>
            <a:r>
              <a:rPr lang="en-US" sz="1200" dirty="0" err="1"/>
              <a:t>kurām</a:t>
            </a:r>
            <a:r>
              <a:rPr lang="en-US" sz="1200" dirty="0"/>
              <a:t> </a:t>
            </a:r>
            <a:r>
              <a:rPr lang="en-US" sz="1200" dirty="0" err="1"/>
              <a:t>visērtāk</a:t>
            </a:r>
            <a:r>
              <a:rPr lang="en-US" sz="1200" dirty="0"/>
              <a:t> un </a:t>
            </a:r>
            <a:r>
              <a:rPr lang="en-US" sz="1200" dirty="0" err="1"/>
              <a:t>visefektīvāk</a:t>
            </a:r>
            <a:r>
              <a:rPr lang="en-US" sz="1200" dirty="0"/>
              <a:t> </a:t>
            </a:r>
            <a:r>
              <a:rPr lang="en-US" sz="1200" dirty="0" err="1"/>
              <a:t>ir</a:t>
            </a:r>
            <a:r>
              <a:rPr lang="en-US" sz="1200" dirty="0"/>
              <a:t> </a:t>
            </a:r>
            <a:r>
              <a:rPr lang="en-US" sz="1200" dirty="0" err="1"/>
              <a:t>iegūt</a:t>
            </a:r>
            <a:r>
              <a:rPr lang="en-US" sz="1200" dirty="0"/>
              <a:t> </a:t>
            </a:r>
            <a:r>
              <a:rPr lang="en-US" sz="1200" dirty="0" err="1"/>
              <a:t>bilžu</a:t>
            </a:r>
            <a:r>
              <a:rPr lang="en-US" sz="1200" dirty="0"/>
              <a:t> </a:t>
            </a:r>
            <a:r>
              <a:rPr lang="en-US" sz="1200" dirty="0" err="1"/>
              <a:t>datus</a:t>
            </a:r>
            <a:r>
              <a:rPr lang="en-US" sz="1200" dirty="0"/>
              <a:t> no </a:t>
            </a:r>
            <a:r>
              <a:rPr lang="en-US" sz="1200" dirty="0" err="1"/>
              <a:t>citām</a:t>
            </a:r>
            <a:r>
              <a:rPr lang="en-US" sz="1200" dirty="0"/>
              <a:t> </a:t>
            </a:r>
            <a:r>
              <a:rPr lang="en-US" sz="1200" dirty="0" err="1"/>
              <a:t>mājaslapām</a:t>
            </a:r>
            <a:r>
              <a:rPr lang="en-US" sz="1200" dirty="0"/>
              <a:t>.</a:t>
            </a:r>
          </a:p>
          <a:p>
            <a:pPr marL="171450" lvl="0" indent="-171450" algn="l" rtl="0">
              <a:spcBef>
                <a:spcPts val="0"/>
              </a:spcBef>
              <a:spcAft>
                <a:spcPts val="600"/>
              </a:spcAft>
              <a:buFont typeface="Arial" panose="020B0604020202020204" pitchFamily="34" charset="0"/>
              <a:buChar char="•"/>
            </a:pPr>
            <a:r>
              <a:rPr lang="en-US" sz="1200" dirty="0"/>
              <a:t>Docker </a:t>
            </a:r>
            <a:r>
              <a:rPr lang="en-US" sz="1200" dirty="0" err="1"/>
              <a:t>pamanāmi</a:t>
            </a:r>
            <a:r>
              <a:rPr lang="en-US" sz="1200" dirty="0"/>
              <a:t> </a:t>
            </a:r>
            <a:r>
              <a:rPr lang="en-US" sz="1200" dirty="0" err="1"/>
              <a:t>atvieglināja</a:t>
            </a:r>
            <a:r>
              <a:rPr lang="en-US" sz="1200" dirty="0"/>
              <a:t> </a:t>
            </a:r>
            <a:r>
              <a:rPr lang="en-US" sz="1200" dirty="0" err="1"/>
              <a:t>izstrādāt</a:t>
            </a:r>
            <a:r>
              <a:rPr lang="en-US" sz="1200" dirty="0"/>
              <a:t> </a:t>
            </a:r>
            <a:r>
              <a:rPr lang="en-US" sz="1200" dirty="0" err="1"/>
              <a:t>sistēmu</a:t>
            </a:r>
            <a:r>
              <a:rPr lang="en-US" sz="1200" dirty="0"/>
              <a:t> </a:t>
            </a:r>
            <a:r>
              <a:rPr lang="en-US" sz="1200" dirty="0" err="1"/>
              <a:t>tieši</a:t>
            </a:r>
            <a:r>
              <a:rPr lang="en-US" sz="1200" dirty="0"/>
              <a:t> </a:t>
            </a:r>
            <a:r>
              <a:rPr lang="en-US" sz="1200" dirty="0" err="1"/>
              <a:t>ar</a:t>
            </a:r>
            <a:r>
              <a:rPr lang="en-US" sz="1200" dirty="0"/>
              <a:t> Laravel </a:t>
            </a:r>
            <a:r>
              <a:rPr lang="en-US" sz="1200" dirty="0" err="1"/>
              <a:t>ietvaru</a:t>
            </a:r>
            <a:r>
              <a:rPr lang="en-US" sz="1200" dirty="0"/>
              <a:t> un </a:t>
            </a:r>
            <a:r>
              <a:rPr lang="en-US" sz="1200" dirty="0" err="1"/>
              <a:t>tā</a:t>
            </a:r>
            <a:r>
              <a:rPr lang="en-US" sz="1200" dirty="0"/>
              <a:t> </a:t>
            </a:r>
            <a:r>
              <a:rPr lang="en-US" sz="1200" dirty="0" err="1"/>
              <a:t>uzstādīšanu</a:t>
            </a:r>
            <a:r>
              <a:rPr lang="en-US" sz="1200" dirty="0"/>
              <a:t> </a:t>
            </a:r>
            <a:r>
              <a:rPr lang="en-US" sz="1200" dirty="0" err="1"/>
              <a:t>uz</a:t>
            </a:r>
            <a:r>
              <a:rPr lang="en-US" sz="1200" dirty="0"/>
              <a:t> </a:t>
            </a:r>
            <a:r>
              <a:rPr lang="en-US" sz="1200" dirty="0" err="1"/>
              <a:t>produkcijas</a:t>
            </a:r>
            <a:r>
              <a:rPr lang="en-US" sz="1200" dirty="0"/>
              <a:t> </a:t>
            </a:r>
            <a:r>
              <a:rPr lang="en-US" sz="1200" dirty="0" err="1"/>
              <a:t>servera</a:t>
            </a:r>
            <a:r>
              <a:rPr lang="en-US" sz="1200" dirty="0"/>
              <a:t>, </a:t>
            </a:r>
            <a:r>
              <a:rPr lang="en-US" sz="1200" dirty="0" err="1"/>
              <a:t>izmantojot</a:t>
            </a:r>
            <a:r>
              <a:rPr lang="en-US" sz="1200" dirty="0"/>
              <a:t> GIT </a:t>
            </a:r>
            <a:r>
              <a:rPr lang="en-US" sz="1200" dirty="0" err="1"/>
              <a:t>versiju</a:t>
            </a:r>
            <a:r>
              <a:rPr lang="en-US" sz="1200" dirty="0"/>
              <a:t> </a:t>
            </a:r>
            <a:r>
              <a:rPr lang="en-US" sz="1200" dirty="0" err="1"/>
              <a:t>kontroli</a:t>
            </a:r>
            <a:r>
              <a:rPr lang="en-US" sz="1200" dirty="0"/>
              <a:t>.</a:t>
            </a:r>
            <a:endParaRPr sz="1200" dirty="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C12FC042-61B9-1426-ABC8-FE388E1A415D}"/>
              </a:ext>
            </a:extLst>
          </p:cNvPr>
          <p:cNvSpPr txBox="1"/>
          <p:nvPr/>
        </p:nvSpPr>
        <p:spPr>
          <a:xfrm>
            <a:off x="8620045" y="4702139"/>
            <a:ext cx="393328" cy="307777"/>
          </a:xfrm>
          <a:prstGeom prst="rect">
            <a:avLst/>
          </a:prstGeom>
          <a:noFill/>
        </p:spPr>
        <p:txBody>
          <a:bodyPr wrap="square" rtlCol="0">
            <a:spAutoFit/>
          </a:bodyPr>
          <a:lstStyle/>
          <a:p>
            <a:r>
              <a:rPr lang="en-US" b="1" dirty="0">
                <a:solidFill>
                  <a:schemeClr val="accent4">
                    <a:lumMod val="75000"/>
                  </a:schemeClr>
                </a:solidFill>
              </a:rPr>
              <a:t>6</a:t>
            </a:r>
            <a:endParaRPr lang="lv-LV" b="1" dirty="0">
              <a:solidFill>
                <a:schemeClr val="accent4">
                  <a:lumMod val="75000"/>
                </a:schemeClr>
              </a:solidFill>
            </a:endParaRPr>
          </a:p>
        </p:txBody>
      </p:sp>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FFB215"/>
      </a:accent1>
      <a:accent2>
        <a:srgbClr val="FFB215"/>
      </a:accent2>
      <a:accent3>
        <a:srgbClr val="FFB215"/>
      </a:accent3>
      <a:accent4>
        <a:srgbClr val="FFB215"/>
      </a:accent4>
      <a:accent5>
        <a:srgbClr val="FFB215"/>
      </a:accent5>
      <a:accent6>
        <a:srgbClr val="FFB215"/>
      </a:accent6>
      <a:hlink>
        <a:srgbClr val="FFB21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336</Words>
  <Application>Microsoft Office PowerPoint</Application>
  <PresentationFormat>On-screen Show (16:9)</PresentationFormat>
  <Paragraphs>46</Paragraphs>
  <Slides>7</Slides>
  <Notes>7</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7</vt:i4>
      </vt:variant>
    </vt:vector>
  </HeadingPairs>
  <TitlesOfParts>
    <vt:vector size="17" baseType="lpstr">
      <vt:lpstr>Roboto Light</vt:lpstr>
      <vt:lpstr>Proxima Nova</vt:lpstr>
      <vt:lpstr>Bree Serif</vt:lpstr>
      <vt:lpstr>Proxima Nova Semibold</vt:lpstr>
      <vt:lpstr>Roboto Mono Thin</vt:lpstr>
      <vt:lpstr>Roboto Black</vt:lpstr>
      <vt:lpstr>Roboto Thin</vt:lpstr>
      <vt:lpstr>Arial</vt:lpstr>
      <vt:lpstr>WEB PROPOSAL</vt:lpstr>
      <vt:lpstr>Slidesgo Final Pages</vt:lpstr>
      <vt:lpstr>Kvalifikācijas darbs “Reklāmkarogu un bilžu analizēšanas sistēmas mājaslapa”</vt:lpstr>
      <vt:lpstr>Mērķis</vt:lpstr>
      <vt:lpstr>Uzdevumi</vt:lpstr>
      <vt:lpstr>Par izstrādāto sistēmu</vt:lpstr>
      <vt:lpstr>Izvēlētās izstrādes tehnoloģijas</vt:lpstr>
      <vt:lpstr>Demonstrācija</vt:lpstr>
      <vt:lpstr>Secinājumi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Kvalifikācijas darbs “Reklāmkarogu un bilžu analizēšanas sistēmas mājaslapa”</dc:title>
  <cp:lastModifiedBy>Intars Līviņš</cp:lastModifiedBy>
  <cp:revision>19</cp:revision>
  <dcterms:modified xsi:type="dcterms:W3CDTF">2023-06-12T14:42:32Z</dcterms:modified>
</cp:coreProperties>
</file>